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3"/>
  </p:sldMasterIdLst>
  <p:notesMasterIdLst>
    <p:notesMasterId r:id="rId19"/>
  </p:notesMasterIdLst>
  <p:handoutMasterIdLst>
    <p:handoutMasterId r:id="rId20"/>
  </p:handoutMasterIdLst>
  <p:sldIdLst>
    <p:sldId id="266" r:id="rId4"/>
    <p:sldId id="281" r:id="rId5"/>
    <p:sldId id="282" r:id="rId6"/>
    <p:sldId id="283" r:id="rId7"/>
    <p:sldId id="284" r:id="rId8"/>
    <p:sldId id="298" r:id="rId9"/>
    <p:sldId id="303" r:id="rId10"/>
    <p:sldId id="300" r:id="rId11"/>
    <p:sldId id="301" r:id="rId12"/>
    <p:sldId id="304" r:id="rId13"/>
    <p:sldId id="293" r:id="rId14"/>
    <p:sldId id="294" r:id="rId15"/>
    <p:sldId id="270" r:id="rId16"/>
    <p:sldId id="297" r:id="rId17"/>
    <p:sldId id="289" r:id="rId18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971" autoAdjust="0"/>
    <p:restoredTop sz="94629" autoAdjust="0"/>
  </p:normalViewPr>
  <p:slideViewPr>
    <p:cSldViewPr>
      <p:cViewPr varScale="1">
        <p:scale>
          <a:sx n="111" d="100"/>
          <a:sy n="111" d="100"/>
        </p:scale>
        <p:origin x="1710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1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E9D3F3A3-6BDF-4450-BAE4-5D97157F909D}" type="datetimeFigureOut">
              <a:rPr lang="en-US"/>
              <a:pPr>
                <a:defRPr/>
              </a:pPr>
              <a:t>10/14/2021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COQRG (FSIS)               June, 2015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F792261-8B89-4CC9-85C4-6AAFF93CA0B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1217893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F476BABC-82B9-49F4-9807-2D19839D2F51}" type="datetimeFigureOut">
              <a:rPr lang="en-US"/>
              <a:pPr>
                <a:defRPr/>
              </a:pPr>
              <a:t>10/14/2021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COQRG (FSIS)               June, 2015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E749EE2-092B-447B-8D24-CF9B2B7CA88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7456004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8196" name="Footer Placeholder 4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/>
              <a:t>COQRG (FSIS)               June, 2015</a:t>
            </a:r>
          </a:p>
        </p:txBody>
      </p:sp>
    </p:spTree>
    <p:extLst>
      <p:ext uri="{BB962C8B-B14F-4D97-AF65-F5344CB8AC3E}">
        <p14:creationId xmlns:p14="http://schemas.microsoft.com/office/powerpoint/2010/main" val="27450988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2C6B2-822A-4B35-BA7B-39ACBE95F621}" type="datetime1">
              <a:rPr lang="en-US"/>
              <a:pPr>
                <a:defRPr/>
              </a:pPr>
              <a:t>10/14/2021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COQRG (FSIS)                       June, 2015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EC8526-9379-4FAA-B941-CD67572153F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40442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7D679C-4A9E-42C1-8A44-9923C81E9BEF}" type="datetime1">
              <a:rPr lang="en-US"/>
              <a:pPr>
                <a:defRPr/>
              </a:pPr>
              <a:t>10/14/2021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COQRG (FSIS)                       June, 2015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0865BD-B057-4AE5-9713-4A4A3EEFD93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88385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537264-59FE-4734-B935-1AD8AC8C7A02}" type="datetime1">
              <a:rPr lang="en-US"/>
              <a:pPr>
                <a:defRPr/>
              </a:pPr>
              <a:t>10/14/2021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COQRG (FSIS)                       June, 2015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EDC537-6F2F-499F-A6B4-5AFAEAFB476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0684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20D513-68C4-42AD-B485-E4F84231BACD}" type="datetime1">
              <a:rPr lang="en-US"/>
              <a:pPr>
                <a:defRPr/>
              </a:pPr>
              <a:t>10/14/2021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COQRG (FSIS)                       June, 2015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33EE2A-28A8-4FB3-9EA7-D2FC3FDCEFA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36754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7C447F-8B61-4CB6-AD9D-14CB514D9A27}" type="datetime1">
              <a:rPr lang="en-US"/>
              <a:pPr>
                <a:defRPr/>
              </a:pPr>
              <a:t>10/14/2021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COQRG (FSIS)                       June, 2015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F9EA3D-AAD1-4F4F-8A65-CCB0AE1BE9E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9655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8A86D9-8267-4AF7-AB26-F34BEA7B3D92}" type="datetime1">
              <a:rPr lang="en-US"/>
              <a:pPr>
                <a:defRPr/>
              </a:pPr>
              <a:t>10/14/2021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COQRG (FSIS)                       June, 2015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FA01C1-7A95-4A7E-8033-A79C451BC54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1818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04EF61-1D52-424B-A2EA-BB40265B6ECC}" type="datetime1">
              <a:rPr lang="en-US"/>
              <a:pPr>
                <a:defRPr/>
              </a:pPr>
              <a:t>10/14/2021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COQRG (FSIS)                       June, 2015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C441A6-E3FB-4997-A447-FC3BE0D5009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2583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D51746-A23C-4B2D-B046-2279EB4D4CF0}" type="datetime1">
              <a:rPr lang="en-US"/>
              <a:pPr>
                <a:defRPr/>
              </a:pPr>
              <a:t>10/14/2021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COQRG (FSIS)                       June, 2015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49EB58-CBE2-4A89-93AF-7ECDD5D8D1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1174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13D691-06A6-4D4A-9EC0-A290F59813D3}" type="datetime1">
              <a:rPr lang="en-US"/>
              <a:pPr>
                <a:defRPr/>
              </a:pPr>
              <a:t>10/14/2021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COQRG (FSIS)                       June, 2015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DDDE83-E6B4-41C5-A171-E56A97D5BEF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7190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B98AE-C84D-41FE-80AD-1E06B14EAF61}" type="datetime1">
              <a:rPr lang="en-US"/>
              <a:pPr>
                <a:defRPr/>
              </a:pPr>
              <a:t>10/14/2021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COQRG (FSIS)                       June, 2015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A1D627-4D22-4E70-A96C-8668821BD5A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44171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66E508-7CB0-41E8-AA79-8C0451CCC851}" type="datetime1">
              <a:rPr lang="en-US"/>
              <a:pPr>
                <a:defRPr/>
              </a:pPr>
              <a:t>10/14/2021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COQRG (FSIS)                       June, 2015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FD6A10-51CA-4F8A-BE3B-A2BE37D7FB7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7228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D59450B-4A87-4E18-98A5-D5C1FC3959F0}" type="datetime1">
              <a:rPr lang="en-US"/>
              <a:pPr>
                <a:defRPr/>
              </a:pPr>
              <a:t>10/14/2021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COQRG (FSIS)                       June, 2015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64341F01-0AED-439F-8273-157CA9A228A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sc.usda.gov/about.htm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cid:ii_151ac2228e66ed33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cid:ii_151ac22af1dc6964" TargetMode="Externa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mailto:CFPDC@dm.usda.gov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CFPDC@dm.usda.gov" TargetMode="External"/><Relationship Id="rId2" Type="http://schemas.openxmlformats.org/officeDocument/2006/relationships/hyperlink" Target="http://www.bsc.usda.gov/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bsc.usda.gov/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cid:ii_151ac2d8d99736a7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cid:ii_151ac2e3842553f1" TargetMode="Externa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ChangeArrowheads="1"/>
          </p:cNvSpPr>
          <p:nvPr/>
        </p:nvSpPr>
        <p:spPr bwMode="auto">
          <a:xfrm>
            <a:off x="1203325" y="1652588"/>
            <a:ext cx="6629400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>
                <a:latin typeface="Aparajita" pitchFamily="34" charset="0"/>
                <a:cs typeface="Aparajita" pitchFamily="34" charset="0"/>
              </a:rPr>
              <a:t>CUSTOMER ORDERING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>
                <a:latin typeface="Aparajita" pitchFamily="34" charset="0"/>
                <a:cs typeface="Aparajita" pitchFamily="34" charset="0"/>
              </a:rPr>
              <a:t>QUICK REFERENCE GUIDE</a:t>
            </a:r>
          </a:p>
        </p:txBody>
      </p:sp>
      <p:sp>
        <p:nvSpPr>
          <p:cNvPr id="4099" name="TextBox 1"/>
          <p:cNvSpPr txBox="1">
            <a:spLocks noChangeArrowheads="1"/>
          </p:cNvSpPr>
          <p:nvPr/>
        </p:nvSpPr>
        <p:spPr bwMode="auto">
          <a:xfrm>
            <a:off x="1447800" y="1981200"/>
            <a:ext cx="5715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br>
              <a:rPr lang="en-US" altLang="en-US" sz="1800">
                <a:latin typeface="Arial" charset="0"/>
              </a:rPr>
            </a:br>
            <a:endParaRPr lang="en-US" altLang="en-US" sz="1800">
              <a:latin typeface="Arial" charset="0"/>
            </a:endParaRPr>
          </a:p>
        </p:txBody>
      </p:sp>
      <p:pic>
        <p:nvPicPr>
          <p:cNvPr id="4100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04800"/>
            <a:ext cx="6613525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TextBox 3"/>
          <p:cNvSpPr txBox="1">
            <a:spLocks noChangeArrowheads="1"/>
          </p:cNvSpPr>
          <p:nvPr/>
        </p:nvSpPr>
        <p:spPr bwMode="auto">
          <a:xfrm>
            <a:off x="5257800" y="6248400"/>
            <a:ext cx="3048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Arial" charset="0"/>
              </a:rPr>
              <a:t>June 27, 2016</a:t>
            </a:r>
          </a:p>
        </p:txBody>
      </p:sp>
      <p:pic>
        <p:nvPicPr>
          <p:cNvPr id="4102" name="Picture 7" descr="Photo of the USDA Materiel Management Service Center Buildin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002738"/>
            <a:ext cx="5674473" cy="3230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nline image 1"/>
          <p:cNvPicPr>
            <a:picLocks noChangeAspect="1" noChangeArrowheads="1"/>
          </p:cNvPicPr>
          <p:nvPr/>
        </p:nvPicPr>
        <p:blipFill rotWithShape="1"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10"/>
          <a:stretch/>
        </p:blipFill>
        <p:spPr bwMode="auto">
          <a:xfrm>
            <a:off x="1017118" y="1828801"/>
            <a:ext cx="6907682" cy="245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Picture 1" descr="Inline image 2"/>
          <p:cNvPicPr>
            <a:picLocks noChangeAspect="1" noChangeArrowheads="1"/>
          </p:cNvPicPr>
          <p:nvPr/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117" y="3194153"/>
            <a:ext cx="6907683" cy="3366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20764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45624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kumimoji="0" lang="en-US" altLang="en-US" sz="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57200" y="528935"/>
            <a:ext cx="82296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Arial" charset="0"/>
              </a:rPr>
              <a:t>10.  Scroll to bottom of page and you will see item added.  To add more items to order, repeat steps 7-9.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 dirty="0">
              <a:latin typeface="Arial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905000" y="5638800"/>
            <a:ext cx="5715000" cy="609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61359" y="5570220"/>
            <a:ext cx="609599" cy="2971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26461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TextBox 2"/>
          <p:cNvSpPr txBox="1">
            <a:spLocks noChangeArrowheads="1"/>
          </p:cNvSpPr>
          <p:nvPr/>
        </p:nvSpPr>
        <p:spPr bwMode="auto">
          <a:xfrm>
            <a:off x="762000" y="914400"/>
            <a:ext cx="7620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Arial" charset="0"/>
              </a:rPr>
              <a:t>11. When you are ready to send your order, Click </a:t>
            </a:r>
            <a:r>
              <a:rPr lang="en-US" altLang="en-US" sz="1800" b="1" dirty="0">
                <a:latin typeface="Arial" charset="0"/>
              </a:rPr>
              <a:t>Submit Order. REPEAT, CLICK </a:t>
            </a:r>
            <a:r>
              <a:rPr lang="en-US" altLang="en-US" sz="1800" b="1" u="sng" dirty="0">
                <a:latin typeface="Arial" charset="0"/>
              </a:rPr>
              <a:t>SUBMIT ORDER</a:t>
            </a:r>
            <a:r>
              <a:rPr lang="en-US" altLang="en-US" sz="1800" dirty="0">
                <a:latin typeface="Arial" charset="0"/>
              </a:rPr>
              <a:t>. Once again, </a:t>
            </a:r>
            <a:r>
              <a:rPr lang="en-US" altLang="en-US" sz="1800" b="1" u="sng" dirty="0">
                <a:latin typeface="Arial" charset="0"/>
              </a:rPr>
              <a:t>YOU MUST CLICK on SUBMIT ORDER </a:t>
            </a:r>
            <a:r>
              <a:rPr lang="en-US" altLang="en-US" sz="1800" dirty="0">
                <a:latin typeface="Arial" charset="0"/>
              </a:rPr>
              <a:t>or your order will not process!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 dirty="0">
              <a:latin typeface="Arial" charset="0"/>
            </a:endParaRPr>
          </a:p>
        </p:txBody>
      </p:sp>
      <p:pic>
        <p:nvPicPr>
          <p:cNvPr id="3074" name="Picture 2" descr="Inline imag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657600"/>
            <a:ext cx="7023766" cy="1815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3375660" y="4152900"/>
            <a:ext cx="609600" cy="2921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3886200" y="1828800"/>
            <a:ext cx="1859278" cy="22098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ChangeArrowheads="1"/>
          </p:cNvSpPr>
          <p:nvPr/>
        </p:nvSpPr>
        <p:spPr bwMode="auto">
          <a:xfrm>
            <a:off x="381316" y="274320"/>
            <a:ext cx="8382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0" eaLnBrk="1" hangingPunct="1">
              <a:spcBef>
                <a:spcPct val="0"/>
              </a:spcBef>
              <a:buNone/>
              <a:defRPr/>
            </a:pPr>
            <a:r>
              <a:rPr lang="en-US" altLang="en-US" sz="1800" dirty="0">
                <a:latin typeface="Arial" charset="0"/>
              </a:rPr>
              <a:t>12. Next, you will receive a Pop-Up box, letting you know where the order will be shipped. If the Address </a:t>
            </a:r>
            <a:r>
              <a:rPr lang="en-US" altLang="en-US" sz="1800" b="1" dirty="0">
                <a:latin typeface="Arial" charset="0"/>
              </a:rPr>
              <a:t>is</a:t>
            </a:r>
            <a:r>
              <a:rPr lang="en-US" altLang="en-US" sz="1800" dirty="0">
                <a:latin typeface="Arial" charset="0"/>
              </a:rPr>
              <a:t> correct, Click </a:t>
            </a:r>
            <a:r>
              <a:rPr lang="en-US" altLang="en-US" sz="1800" b="1" u="sng" dirty="0">
                <a:latin typeface="Arial" charset="0"/>
              </a:rPr>
              <a:t>OK</a:t>
            </a:r>
            <a:r>
              <a:rPr lang="en-US" altLang="en-US" sz="1800" dirty="0">
                <a:latin typeface="Arial" charset="0"/>
              </a:rPr>
              <a:t> and your order will be submitted.</a:t>
            </a:r>
            <a:endParaRPr lang="en-US" altLang="en-US" sz="1400" dirty="0">
              <a:latin typeface="Arial" charset="0"/>
            </a:endParaRPr>
          </a:p>
          <a:p>
            <a:pPr marL="0" indent="0" eaLnBrk="1" hangingPunct="1">
              <a:spcBef>
                <a:spcPct val="0"/>
              </a:spcBef>
              <a:buFont typeface="Arial" charset="0"/>
              <a:buNone/>
              <a:defRPr/>
            </a:pPr>
            <a:endParaRPr lang="en-US" altLang="en-US" sz="1800" dirty="0">
              <a:latin typeface="Arial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r>
              <a:rPr lang="en-US" altLang="en-US" sz="1800" dirty="0">
                <a:latin typeface="Arial" charset="0"/>
              </a:rPr>
              <a:t>If the Address is not correct, send an email to </a:t>
            </a:r>
            <a:r>
              <a:rPr lang="en-US" altLang="en-US" sz="1800" dirty="0">
                <a:latin typeface="Arial" charset="0"/>
                <a:hlinkClick r:id="rId2"/>
              </a:rPr>
              <a:t>CFPDC@dm.usda.gov</a:t>
            </a:r>
            <a:r>
              <a:rPr lang="en-US" altLang="en-US" sz="1800" dirty="0">
                <a:latin typeface="Arial" charset="0"/>
              </a:rPr>
              <a:t>.</a:t>
            </a:r>
          </a:p>
        </p:txBody>
      </p:sp>
      <p:pic>
        <p:nvPicPr>
          <p:cNvPr id="5" name="Picture 2" descr="Inline imag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09" r="34082" b="65957"/>
          <a:stretch/>
        </p:blipFill>
        <p:spPr bwMode="auto">
          <a:xfrm>
            <a:off x="973136" y="1981200"/>
            <a:ext cx="7410450" cy="4088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609600" y="990600"/>
            <a:ext cx="8305800" cy="2505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2800" b="1" dirty="0">
                <a:latin typeface="Arial" panose="020B0604020202020204" pitchFamily="34" charset="0"/>
              </a:rPr>
              <a:t>Field Supply - Quick Ordering Facts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en-US" sz="1800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US" altLang="en-US" sz="1800" dirty="0">
                <a:latin typeface="Arial" panose="020B0604020202020204" pitchFamily="34" charset="0"/>
              </a:rPr>
              <a:t>Visit our website </a:t>
            </a:r>
            <a:r>
              <a:rPr lang="en-US" altLang="en-US" sz="1800" u="sng" dirty="0">
                <a:latin typeface="Arial" panose="020B0604020202020204" pitchFamily="34" charset="0"/>
              </a:rPr>
              <a:t>frequently</a:t>
            </a:r>
            <a:r>
              <a:rPr lang="en-US" altLang="en-US" sz="1800" dirty="0">
                <a:latin typeface="Arial" panose="020B0604020202020204" pitchFamily="34" charset="0"/>
              </a:rPr>
              <a:t> for any changes/updates (</a:t>
            </a:r>
            <a:r>
              <a:rPr lang="en-US" altLang="en-US" sz="1800" dirty="0">
                <a:latin typeface="Arial" panose="020B0604020202020204" pitchFamily="34" charset="0"/>
                <a:hlinkClick r:id="rId2"/>
              </a:rPr>
              <a:t>www.bsc.usda.gov</a:t>
            </a:r>
            <a:r>
              <a:rPr lang="en-US" altLang="en-US" sz="1800" dirty="0">
                <a:latin typeface="Arial" panose="020B0604020202020204" pitchFamily="34" charset="0"/>
              </a:rPr>
              <a:t>). 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en-US" altLang="en-US" sz="1800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US" altLang="en-US" sz="1800" dirty="0">
                <a:latin typeface="Arial" panose="020B0604020202020204" pitchFamily="34" charset="0"/>
              </a:rPr>
              <a:t>If you need assistance placing an order or to obtain the status of an order, call 1-877-576-6329 or send an email to </a:t>
            </a:r>
            <a:r>
              <a:rPr lang="en-US" altLang="en-US" sz="1800" dirty="0">
                <a:latin typeface="Arial" panose="020B0604020202020204" pitchFamily="34" charset="0"/>
                <a:hlinkClick r:id="rId3"/>
              </a:rPr>
              <a:t>CFPDC@dm.usda.gov</a:t>
            </a:r>
            <a:r>
              <a:rPr lang="en-US" altLang="en-US" sz="1800" dirty="0">
                <a:latin typeface="Arial" panose="020B0604020202020204" pitchFamily="34" charset="0"/>
              </a:rPr>
              <a:t> .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en-US" altLang="en-US" sz="1800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US" altLang="en-US" sz="1800" dirty="0">
                <a:latin typeface="Arial" panose="020B0604020202020204" pitchFamily="34" charset="0"/>
              </a:rPr>
              <a:t> You may also fax orders to 301-394-0300.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457200" y="457200"/>
            <a:ext cx="853440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800" b="1" u="sng" dirty="0">
                <a:latin typeface="Arial" charset="0"/>
              </a:rPr>
              <a:t>ADDITIONAL INFORMATION – Alternate Address</a:t>
            </a:r>
          </a:p>
          <a:p>
            <a:pPr algn="ctr" eaLnBrk="1" hangingPunct="1">
              <a:spcBef>
                <a:spcPct val="0"/>
              </a:spcBef>
              <a:buNone/>
            </a:pPr>
            <a:endParaRPr lang="en-US" altLang="en-US" sz="1800" b="1" u="sng" dirty="0">
              <a:latin typeface="Arial" charset="0"/>
            </a:endParaRPr>
          </a:p>
          <a:p>
            <a:pPr algn="ctr" eaLnBrk="1" hangingPunct="1">
              <a:spcBef>
                <a:spcPct val="0"/>
              </a:spcBef>
              <a:buNone/>
            </a:pPr>
            <a:endParaRPr lang="en-US" altLang="en-US" sz="1800" b="1" u="sng" dirty="0">
              <a:latin typeface="Arial" charset="0"/>
            </a:endParaRPr>
          </a:p>
          <a:p>
            <a:pPr eaLnBrk="1" hangingPunct="1">
              <a:spcBef>
                <a:spcPct val="0"/>
              </a:spcBef>
              <a:buFont typeface="Arial" charset="0"/>
              <a:buNone/>
            </a:pPr>
            <a:r>
              <a:rPr lang="en-US" altLang="en-US" sz="1800" dirty="0">
                <a:latin typeface="Arial" charset="0"/>
              </a:rPr>
              <a:t>If loaded in the system, users may also choose an alternate address by clicking </a:t>
            </a:r>
            <a:r>
              <a:rPr lang="en-US" altLang="en-US" sz="1800" u="sng" dirty="0">
                <a:latin typeface="Arial" charset="0"/>
              </a:rPr>
              <a:t>Update Alternate Address</a:t>
            </a:r>
            <a:r>
              <a:rPr lang="en-US" altLang="en-US" sz="1800" dirty="0">
                <a:latin typeface="Arial" charset="0"/>
              </a:rPr>
              <a:t>.</a:t>
            </a:r>
          </a:p>
        </p:txBody>
      </p:sp>
      <p:pic>
        <p:nvPicPr>
          <p:cNvPr id="3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590800"/>
            <a:ext cx="6477000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990600" y="4648200"/>
            <a:ext cx="1709737" cy="32226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5339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900" y="4191000"/>
            <a:ext cx="5295900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31888"/>
            <a:ext cx="8839200" cy="191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Rectangle 2"/>
          <p:cNvSpPr>
            <a:spLocks noChangeArrowheads="1"/>
          </p:cNvSpPr>
          <p:nvPr/>
        </p:nvSpPr>
        <p:spPr bwMode="auto">
          <a:xfrm>
            <a:off x="304800" y="228600"/>
            <a:ext cx="8686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charset="0"/>
              <a:buNone/>
            </a:pPr>
            <a:r>
              <a:rPr lang="en-US" altLang="en-US" sz="1800" dirty="0">
                <a:latin typeface="Arial" charset="0"/>
              </a:rPr>
              <a:t>On the Alternate Address Selector, users can select an Alternate Address </a:t>
            </a:r>
            <a:r>
              <a:rPr lang="en-US" altLang="en-US" sz="1800" u="sng" dirty="0">
                <a:latin typeface="Arial" charset="0"/>
              </a:rPr>
              <a:t>IF</a:t>
            </a:r>
            <a:r>
              <a:rPr lang="en-US" altLang="en-US" sz="1800" dirty="0">
                <a:latin typeface="Arial" charset="0"/>
              </a:rPr>
              <a:t> loaded on the account.  IF loaded, select an address and click Update.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23863" y="1828800"/>
            <a:ext cx="338137" cy="609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8438" name="Rectangle 2"/>
          <p:cNvSpPr>
            <a:spLocks noChangeArrowheads="1"/>
          </p:cNvSpPr>
          <p:nvPr/>
        </p:nvSpPr>
        <p:spPr bwMode="auto">
          <a:xfrm>
            <a:off x="304800" y="3427413"/>
            <a:ext cx="8686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charset="0"/>
              <a:buNone/>
            </a:pPr>
            <a:r>
              <a:rPr lang="en-US" altLang="en-US" sz="1800" dirty="0">
                <a:latin typeface="Arial" charset="0"/>
              </a:rPr>
              <a:t>After clicking update, the selected address will be displayed as the Delivery Address for your order.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111500" y="4233863"/>
            <a:ext cx="3940175" cy="19462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819400" y="2438400"/>
            <a:ext cx="685800" cy="381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685800"/>
            <a:ext cx="8001000" cy="2209800"/>
          </a:xfrm>
        </p:spPr>
        <p:txBody>
          <a:bodyPr/>
          <a:lstStyle/>
          <a:p>
            <a:pPr marL="457200" indent="-457200" eaLnBrk="1" hangingPunct="1">
              <a:buFont typeface="Arial" charset="0"/>
              <a:buAutoNum type="arabicPeriod"/>
              <a:defRPr/>
            </a:pPr>
            <a:r>
              <a:rPr lang="en-US" sz="2400" dirty="0"/>
              <a:t>Access the Internet and type the following web address into address bar:  </a:t>
            </a:r>
            <a:r>
              <a:rPr lang="en-US" sz="2400" u="sng" dirty="0">
                <a:hlinkClick r:id="rId2"/>
              </a:rPr>
              <a:t>https://www.bsc.usda.gov/</a:t>
            </a:r>
            <a:endParaRPr lang="en-US" sz="2400" u="sng" dirty="0"/>
          </a:p>
          <a:p>
            <a:pPr marL="0" indent="0" eaLnBrk="1" hangingPunct="1">
              <a:buFont typeface="Arial" charset="0"/>
              <a:buNone/>
              <a:defRPr/>
            </a:pPr>
            <a:r>
              <a:rPr lang="en-US" sz="2400" dirty="0"/>
              <a:t>2.   Click on Login (left side of the page)</a:t>
            </a:r>
          </a:p>
          <a:p>
            <a:pPr marL="457200" indent="-457200" eaLnBrk="1" hangingPunct="1">
              <a:buFont typeface="Arial" charset="0"/>
              <a:buNone/>
              <a:defRPr/>
            </a:pPr>
            <a:endParaRPr lang="en-US" sz="2400" dirty="0"/>
          </a:p>
          <a:p>
            <a:pPr eaLnBrk="1" hangingPunct="1">
              <a:buFont typeface="Arial" charset="0"/>
              <a:buNone/>
              <a:defRPr/>
            </a:pPr>
            <a:endParaRPr lang="en-US" dirty="0"/>
          </a:p>
        </p:txBody>
      </p:sp>
      <p:pic>
        <p:nvPicPr>
          <p:cNvPr id="512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133600"/>
            <a:ext cx="7391400" cy="430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873125" y="2895600"/>
            <a:ext cx="1565275" cy="152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76400"/>
            <a:ext cx="5105400" cy="401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1"/>
          <p:cNvSpPr>
            <a:spLocks noChangeArrowheads="1"/>
          </p:cNvSpPr>
          <p:nvPr/>
        </p:nvSpPr>
        <p:spPr bwMode="auto">
          <a:xfrm>
            <a:off x="533400" y="990600"/>
            <a:ext cx="838200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AutoNum type="arabicPeriod" startAt="3"/>
            </a:pPr>
            <a:r>
              <a:rPr lang="en-US" altLang="en-US" sz="1800">
                <a:solidFill>
                  <a:srgbClr val="000000"/>
                </a:solidFill>
                <a:latin typeface="Arial" charset="0"/>
              </a:rPr>
              <a:t>Enter your E-Auth User ID and Password if you do not have a LincPass.  Press Login.</a:t>
            </a:r>
          </a:p>
          <a:p>
            <a:pPr eaLnBrk="1" hangingPunct="1">
              <a:spcBef>
                <a:spcPct val="0"/>
              </a:spcBef>
              <a:buFontTx/>
              <a:buAutoNum type="arabicPeriod" startAt="3"/>
            </a:pPr>
            <a:endParaRPr lang="en-US" altLang="en-US" sz="1800">
              <a:solidFill>
                <a:srgbClr val="000000"/>
              </a:solidFill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038600" y="2590800"/>
            <a:ext cx="1905000" cy="914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5943600" y="3124200"/>
            <a:ext cx="914400" cy="2286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50" name="TextBox 5"/>
          <p:cNvSpPr txBox="1">
            <a:spLocks noChangeArrowheads="1"/>
          </p:cNvSpPr>
          <p:nvPr/>
        </p:nvSpPr>
        <p:spPr bwMode="auto">
          <a:xfrm>
            <a:off x="6019800" y="3362325"/>
            <a:ext cx="2590800" cy="646113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latin typeface="Arial" charset="0"/>
              </a:rPr>
              <a:t>Enter E-Authentication User ID and Password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457200" y="457200"/>
            <a:ext cx="8305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AutoNum type="arabicPeriod" startAt="4"/>
            </a:pPr>
            <a:r>
              <a:rPr lang="en-US" altLang="en-US" sz="1800">
                <a:solidFill>
                  <a:srgbClr val="000000"/>
                </a:solidFill>
                <a:latin typeface="Arial" charset="0"/>
              </a:rPr>
              <a:t>Or click on Digital Signature or PIV and enter your PIN. </a:t>
            </a:r>
          </a:p>
        </p:txBody>
      </p:sp>
      <p:pic>
        <p:nvPicPr>
          <p:cNvPr id="717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38" y="1103313"/>
            <a:ext cx="4086225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8" y="4114800"/>
            <a:ext cx="4067175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807" y="1219200"/>
            <a:ext cx="7423985" cy="3304380"/>
          </a:xfrm>
          <a:prstGeom prst="rect">
            <a:avLst/>
          </a:prstGeom>
        </p:spPr>
      </p:pic>
      <p:sp>
        <p:nvSpPr>
          <p:cNvPr id="9219" name="Rectangle 2"/>
          <p:cNvSpPr>
            <a:spLocks noChangeArrowheads="1"/>
          </p:cNvSpPr>
          <p:nvPr/>
        </p:nvSpPr>
        <p:spPr bwMode="auto">
          <a:xfrm>
            <a:off x="533400" y="457200"/>
            <a:ext cx="7696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000000"/>
                </a:solidFill>
                <a:latin typeface="Arial" charset="0"/>
              </a:rPr>
              <a:t>5. To place an order, Click on Create Sales Order.</a:t>
            </a:r>
          </a:p>
        </p:txBody>
      </p:sp>
      <p:sp>
        <p:nvSpPr>
          <p:cNvPr id="7" name="Rectangle 6"/>
          <p:cNvSpPr/>
          <p:nvPr/>
        </p:nvSpPr>
        <p:spPr>
          <a:xfrm>
            <a:off x="4572000" y="1694949"/>
            <a:ext cx="1419911" cy="57250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 rotWithShape="1">
          <a:blip r:embed="rId2"/>
          <a:srcRect t="26531"/>
          <a:stretch/>
        </p:blipFill>
        <p:spPr>
          <a:xfrm>
            <a:off x="762000" y="2057400"/>
            <a:ext cx="6720840" cy="2743200"/>
          </a:xfrm>
          <a:prstGeom prst="rect">
            <a:avLst/>
          </a:prstGeom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533400" y="457200"/>
            <a:ext cx="7696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000000"/>
                </a:solidFill>
                <a:latin typeface="Arial" charset="0"/>
              </a:rPr>
              <a:t>6.  Click on New Sales Order.</a:t>
            </a:r>
          </a:p>
        </p:txBody>
      </p:sp>
      <p:sp>
        <p:nvSpPr>
          <p:cNvPr id="5" name="Rectangle 4"/>
          <p:cNvSpPr/>
          <p:nvPr/>
        </p:nvSpPr>
        <p:spPr>
          <a:xfrm>
            <a:off x="3505200" y="2057400"/>
            <a:ext cx="838200" cy="381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3590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670560" y="457200"/>
            <a:ext cx="7696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000000"/>
                </a:solidFill>
                <a:latin typeface="Arial" charset="0"/>
              </a:rPr>
              <a:t>7.  A new Sales Order (SO-014413) will be created for your order.  Scroll to the bottom of the page and click on Add New Item.</a:t>
            </a:r>
          </a:p>
        </p:txBody>
      </p:sp>
      <p:pic>
        <p:nvPicPr>
          <p:cNvPr id="13" name="Picture 12" descr="Inline image 1"/>
          <p:cNvPicPr/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668048"/>
            <a:ext cx="7239000" cy="27853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 descr="Inline image 3"/>
          <p:cNvPicPr/>
          <p:nvPr/>
        </p:nvPicPr>
        <p:blipFill rotWithShape="1"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08"/>
          <a:stretch/>
        </p:blipFill>
        <p:spPr bwMode="auto">
          <a:xfrm>
            <a:off x="914400" y="1828800"/>
            <a:ext cx="7239000" cy="2119509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Rectangle 14"/>
          <p:cNvSpPr/>
          <p:nvPr/>
        </p:nvSpPr>
        <p:spPr>
          <a:xfrm>
            <a:off x="2209800" y="1828800"/>
            <a:ext cx="1066800" cy="457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886200" y="5638800"/>
            <a:ext cx="777240" cy="3083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31340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3571501"/>
            <a:ext cx="6372225" cy="2826297"/>
          </a:xfrm>
          <a:prstGeom prst="rect">
            <a:avLst/>
          </a:prstGeom>
        </p:spPr>
      </p:pic>
      <p:pic>
        <p:nvPicPr>
          <p:cNvPr id="4099" name="Picture 3" descr="Inline imag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219200"/>
            <a:ext cx="67437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066800" y="2133600"/>
            <a:ext cx="609600" cy="381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670560" y="457200"/>
            <a:ext cx="7696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000000"/>
                </a:solidFill>
                <a:latin typeface="Arial" charset="0"/>
              </a:rPr>
              <a:t>8.  In the Filter field, enter the form name or description.  Click on Apply Filter.  Select the product (Name) to add.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762000" y="2743200"/>
            <a:ext cx="7696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000000"/>
                </a:solidFill>
                <a:latin typeface="Arial" charset="0"/>
              </a:rPr>
              <a:t>9.  Next, the product selected will appear in Item # field.  Enter the quantity (delete 0.00000 and enter whole number such as 3 or 10).</a:t>
            </a:r>
          </a:p>
        </p:txBody>
      </p:sp>
      <p:sp>
        <p:nvSpPr>
          <p:cNvPr id="7" name="Rectangle 6"/>
          <p:cNvSpPr/>
          <p:nvPr/>
        </p:nvSpPr>
        <p:spPr>
          <a:xfrm>
            <a:off x="1524000" y="5791200"/>
            <a:ext cx="1752600" cy="381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114800" y="4419600"/>
            <a:ext cx="1524000" cy="381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13995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Inline imag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40" y="1290934"/>
            <a:ext cx="7064490" cy="3204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457200" y="528935"/>
            <a:ext cx="83820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Arial" charset="0"/>
              </a:rPr>
              <a:t>Note:  A pop-up box will appear each time you have saved an item on your order.  It is a reminder that you must click </a:t>
            </a:r>
            <a:r>
              <a:rPr lang="en-US" altLang="en-US" sz="1800" b="1" u="sng" dirty="0">
                <a:latin typeface="Arial" charset="0"/>
              </a:rPr>
              <a:t>Submit Order</a:t>
            </a:r>
            <a:r>
              <a:rPr lang="en-US" altLang="en-US" sz="1800" dirty="0">
                <a:latin typeface="Arial" charset="0"/>
              </a:rPr>
              <a:t> when finished. Click OK.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79573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1FD5D6552DC844199D296FC7DE7BD40" ma:contentTypeVersion="0" ma:contentTypeDescription="Create a new document." ma:contentTypeScope="" ma:versionID="a4e43018a751a4d5358fcc85b6aca318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E5552F5-C760-49CE-831C-329D3D297F4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423F23EC-BBDA-4FFB-BD00-CA938FDB6DCE}">
  <ds:schemaRefs>
    <ds:schemaRef ds:uri="http://purl.org/dc/elements/1.1/"/>
    <ds:schemaRef ds:uri="http://www.w3.org/XML/1998/namespace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http://purl.org/dc/terms/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11316</TotalTime>
  <Words>483</Words>
  <Application>Microsoft Office PowerPoint</Application>
  <PresentationFormat>On-screen Show (4:3)</PresentationFormat>
  <Paragraphs>36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Aparajita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USDA-FSIS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smiller</dc:creator>
  <cp:lastModifiedBy>Hickman, Alicia - FSIS</cp:lastModifiedBy>
  <cp:revision>164</cp:revision>
  <cp:lastPrinted>2015-12-16T18:36:51Z</cp:lastPrinted>
  <dcterms:created xsi:type="dcterms:W3CDTF">2012-01-11T16:11:50Z</dcterms:created>
  <dcterms:modified xsi:type="dcterms:W3CDTF">2021-10-14T15:00:55Z</dcterms:modified>
</cp:coreProperties>
</file>