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notesSlides/notesSlide2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75"/>
  </p:notesMasterIdLst>
  <p:sldIdLst>
    <p:sldId id="651" r:id="rId5"/>
    <p:sldId id="653" r:id="rId6"/>
    <p:sldId id="285" r:id="rId7"/>
    <p:sldId id="286" r:id="rId8"/>
    <p:sldId id="361" r:id="rId9"/>
    <p:sldId id="362" r:id="rId10"/>
    <p:sldId id="363"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652" r:id="rId24"/>
    <p:sldId id="377" r:id="rId25"/>
    <p:sldId id="378" r:id="rId26"/>
    <p:sldId id="636" r:id="rId27"/>
    <p:sldId id="637" r:id="rId28"/>
    <p:sldId id="638" r:id="rId29"/>
    <p:sldId id="639" r:id="rId30"/>
    <p:sldId id="640" r:id="rId31"/>
    <p:sldId id="641" r:id="rId32"/>
    <p:sldId id="642" r:id="rId33"/>
    <p:sldId id="306" r:id="rId34"/>
    <p:sldId id="276" r:id="rId35"/>
    <p:sldId id="277" r:id="rId36"/>
    <p:sldId id="278" r:id="rId37"/>
    <p:sldId id="428" r:id="rId38"/>
    <p:sldId id="435" r:id="rId39"/>
    <p:sldId id="436" r:id="rId40"/>
    <p:sldId id="654" r:id="rId41"/>
    <p:sldId id="437" r:id="rId42"/>
    <p:sldId id="438" r:id="rId43"/>
    <p:sldId id="645" r:id="rId44"/>
    <p:sldId id="429" r:id="rId45"/>
    <p:sldId id="439" r:id="rId46"/>
    <p:sldId id="643" r:id="rId47"/>
    <p:sldId id="440" r:id="rId48"/>
    <p:sldId id="646" r:id="rId49"/>
    <p:sldId id="430" r:id="rId50"/>
    <p:sldId id="441" r:id="rId51"/>
    <p:sldId id="443" r:id="rId52"/>
    <p:sldId id="442" r:id="rId53"/>
    <p:sldId id="444" r:id="rId54"/>
    <p:sldId id="647" r:id="rId55"/>
    <p:sldId id="431" r:id="rId56"/>
    <p:sldId id="445" r:id="rId57"/>
    <p:sldId id="446" r:id="rId58"/>
    <p:sldId id="447" r:id="rId59"/>
    <p:sldId id="448" r:id="rId60"/>
    <p:sldId id="449" r:id="rId61"/>
    <p:sldId id="648" r:id="rId62"/>
    <p:sldId id="433" r:id="rId63"/>
    <p:sldId id="454" r:id="rId64"/>
    <p:sldId id="455" r:id="rId65"/>
    <p:sldId id="456" r:id="rId66"/>
    <p:sldId id="457" r:id="rId67"/>
    <p:sldId id="650" r:id="rId68"/>
    <p:sldId id="458" r:id="rId69"/>
    <p:sldId id="459" r:id="rId70"/>
    <p:sldId id="656" r:id="rId71"/>
    <p:sldId id="655" r:id="rId72"/>
    <p:sldId id="282" r:id="rId73"/>
    <p:sldId id="283"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9A01BF-0633-4181-816C-18C688D3A886}" v="1" dt="2024-06-10T12:49:30.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80" autoAdjust="0"/>
    <p:restoredTop sz="82032" autoAdjust="0"/>
  </p:normalViewPr>
  <p:slideViewPr>
    <p:cSldViewPr>
      <p:cViewPr varScale="1">
        <p:scale>
          <a:sx n="54" d="100"/>
          <a:sy n="54" d="100"/>
        </p:scale>
        <p:origin x="1500" y="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322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rell, Kimberly - FSIS" userId="310d540a-73e0-4fd9-8735-654b523459e5" providerId="ADAL" clId="{A09A01BF-0633-4181-816C-18C688D3A886}"/>
    <pc:docChg chg="modSld sldOrd">
      <pc:chgData name="Burrell, Kimberly - FSIS" userId="310d540a-73e0-4fd9-8735-654b523459e5" providerId="ADAL" clId="{A09A01BF-0633-4181-816C-18C688D3A886}" dt="2024-06-10T12:51:48.457" v="3"/>
      <pc:docMkLst>
        <pc:docMk/>
      </pc:docMkLst>
      <pc:sldChg chg="ord">
        <pc:chgData name="Burrell, Kimberly - FSIS" userId="310d540a-73e0-4fd9-8735-654b523459e5" providerId="ADAL" clId="{A09A01BF-0633-4181-816C-18C688D3A886}" dt="2024-06-10T12:50:40.104" v="1"/>
        <pc:sldMkLst>
          <pc:docMk/>
          <pc:sldMk cId="0" sldId="285"/>
        </pc:sldMkLst>
      </pc:sldChg>
      <pc:sldChg chg="ord">
        <pc:chgData name="Burrell, Kimberly - FSIS" userId="310d540a-73e0-4fd9-8735-654b523459e5" providerId="ADAL" clId="{A09A01BF-0633-4181-816C-18C688D3A886}" dt="2024-06-10T12:51:48.457" v="3"/>
        <pc:sldMkLst>
          <pc:docMk/>
          <pc:sldMk cId="287889551" sldId="6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57F995-AAF3-4FC7-A9D2-15346FC90CC4}" type="datetimeFigureOut">
              <a:rPr lang="en-US" smtClean="0"/>
              <a:t>6/10/2024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5E4D2F-6744-4029-9DE6-E84D27296FCD}" type="slidenum">
              <a:rPr lang="en-US" smtClean="0"/>
              <a:t>‹#›</a:t>
            </a:fld>
            <a:endParaRPr lang="en-US" dirty="0"/>
          </a:p>
        </p:txBody>
      </p:sp>
    </p:spTree>
    <p:extLst>
      <p:ext uri="{BB962C8B-B14F-4D97-AF65-F5344CB8AC3E}">
        <p14:creationId xmlns:p14="http://schemas.microsoft.com/office/powerpoint/2010/main" val="4202998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cascade.  It is beautiful, powerful, and can be very destructive, eating away at the bedrock at both the top and bottom of the falls.  Navigating this river is hazardous and there is a “point of no return”, which if crossed will lead to being swept over the cascade.</a:t>
            </a:r>
          </a:p>
          <a:p>
            <a:endParaRPr lang="en-US" dirty="0"/>
          </a:p>
        </p:txBody>
      </p:sp>
      <p:sp>
        <p:nvSpPr>
          <p:cNvPr id="4" name="Slide Number Placeholder 3"/>
          <p:cNvSpPr>
            <a:spLocks noGrp="1"/>
          </p:cNvSpPr>
          <p:nvPr>
            <p:ph type="sldNum" sz="quarter" idx="5"/>
          </p:nvPr>
        </p:nvSpPr>
        <p:spPr/>
        <p:txBody>
          <a:bodyPr/>
          <a:lstStyle/>
          <a:p>
            <a:fld id="{235E4D2F-6744-4029-9DE6-E84D27296FCD}" type="slidenum">
              <a:rPr lang="en-US" smtClean="0"/>
              <a:t>1</a:t>
            </a:fld>
            <a:endParaRPr lang="en-US" dirty="0"/>
          </a:p>
        </p:txBody>
      </p:sp>
    </p:spTree>
    <p:extLst>
      <p:ext uri="{BB962C8B-B14F-4D97-AF65-F5344CB8AC3E}">
        <p14:creationId xmlns:p14="http://schemas.microsoft.com/office/powerpoint/2010/main" val="1937168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E4D2F-6744-4029-9DE6-E84D27296FCD}" type="slidenum">
              <a:rPr lang="en-US" smtClean="0"/>
              <a:t>36</a:t>
            </a:fld>
            <a:endParaRPr lang="en-US" dirty="0"/>
          </a:p>
        </p:txBody>
      </p:sp>
    </p:spTree>
    <p:extLst>
      <p:ext uri="{BB962C8B-B14F-4D97-AF65-F5344CB8AC3E}">
        <p14:creationId xmlns:p14="http://schemas.microsoft.com/office/powerpoint/2010/main" val="369341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E4D2F-6744-4029-9DE6-E84D27296FCD}" type="slidenum">
              <a:rPr lang="en-US" smtClean="0"/>
              <a:t>37</a:t>
            </a:fld>
            <a:endParaRPr lang="en-US" dirty="0"/>
          </a:p>
        </p:txBody>
      </p:sp>
    </p:spTree>
    <p:extLst>
      <p:ext uri="{BB962C8B-B14F-4D97-AF65-F5344CB8AC3E}">
        <p14:creationId xmlns:p14="http://schemas.microsoft.com/office/powerpoint/2010/main" val="195335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 there’s noncompliance.  Go over it on the next slide.</a:t>
            </a:r>
          </a:p>
        </p:txBody>
      </p:sp>
      <p:sp>
        <p:nvSpPr>
          <p:cNvPr id="4" name="Slide Number Placeholder 3"/>
          <p:cNvSpPr>
            <a:spLocks noGrp="1"/>
          </p:cNvSpPr>
          <p:nvPr>
            <p:ph type="sldNum" sz="quarter" idx="5"/>
          </p:nvPr>
        </p:nvSpPr>
        <p:spPr/>
        <p:txBody>
          <a:bodyPr/>
          <a:lstStyle/>
          <a:p>
            <a:fld id="{235E4D2F-6744-4029-9DE6-E84D27296FCD}" type="slidenum">
              <a:rPr lang="en-US" smtClean="0"/>
              <a:t>38</a:t>
            </a:fld>
            <a:endParaRPr lang="en-US" dirty="0"/>
          </a:p>
        </p:txBody>
      </p:sp>
    </p:spTree>
    <p:extLst>
      <p:ext uri="{BB962C8B-B14F-4D97-AF65-F5344CB8AC3E}">
        <p14:creationId xmlns:p14="http://schemas.microsoft.com/office/powerpoint/2010/main" val="2539572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the PowerPoint recording after I say, “I’ll give you a couple of minutes to talk about it with your neighbor.”  When the recording is resumed, the answers are given. </a:t>
            </a:r>
          </a:p>
          <a:p>
            <a:r>
              <a:rPr lang="en-US" dirty="0"/>
              <a:t>Yes, there is noncompliance with 9 CFR 417.5(a)(1), in that while the establishment can support the fact that variety meats will be cold if left in the cooler, they cannot support that variety meats removed from the cooler and placed at room temperature on the slaughter floor will remain cold.</a:t>
            </a:r>
          </a:p>
          <a:p>
            <a:endParaRPr lang="en-US" dirty="0"/>
          </a:p>
          <a:p>
            <a:r>
              <a:rPr lang="en-US" dirty="0"/>
              <a:t>You should next check to see if the flow chart indicates that variety meats placed in the cooler also may be removed from the cooler.  In this case the flow chart did not indicate that variety meats moved from the cooler back onto the slaughter floor.  This was a noncompliance with 9 CFR 417.2(a)(2) and yes, there was more noncompliance.  The product represented multiple days’ productions and had lost its identity as to the date it was produced.</a:t>
            </a:r>
          </a:p>
        </p:txBody>
      </p:sp>
      <p:sp>
        <p:nvSpPr>
          <p:cNvPr id="4" name="Slide Number Placeholder 3"/>
          <p:cNvSpPr>
            <a:spLocks noGrp="1"/>
          </p:cNvSpPr>
          <p:nvPr>
            <p:ph type="sldNum" sz="quarter" idx="5"/>
          </p:nvPr>
        </p:nvSpPr>
        <p:spPr/>
        <p:txBody>
          <a:bodyPr/>
          <a:lstStyle/>
          <a:p>
            <a:fld id="{235E4D2F-6744-4029-9DE6-E84D27296FCD}" type="slidenum">
              <a:rPr lang="en-US" smtClean="0"/>
              <a:t>39</a:t>
            </a:fld>
            <a:endParaRPr lang="en-US" dirty="0"/>
          </a:p>
        </p:txBody>
      </p:sp>
    </p:spTree>
    <p:extLst>
      <p:ext uri="{BB962C8B-B14F-4D97-AF65-F5344CB8AC3E}">
        <p14:creationId xmlns:p14="http://schemas.microsoft.com/office/powerpoint/2010/main" val="2944137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pre-requisite program (the GMP) was inadequately described or they were not following it </a:t>
            </a:r>
            <a:r>
              <a:rPr lang="en-US" b="1" dirty="0"/>
              <a:t>(Click</a:t>
            </a:r>
            <a:r>
              <a:rPr lang="en-US" b="0" dirty="0"/>
              <a:t>).</a:t>
            </a:r>
            <a:r>
              <a:rPr lang="en-US" dirty="0"/>
              <a:t>  This resulted in noncompliance with 9 CFR 417.5(a)(1) because the establishment could not support that product would remain below 44.6° F if removed from the cooler and also that pathogen outgrowth would not occur at 54.6° F and higher </a:t>
            </a:r>
            <a:r>
              <a:rPr lang="en-US" b="1" dirty="0"/>
              <a:t>(Click)</a:t>
            </a:r>
            <a:r>
              <a:rPr lang="en-US" dirty="0"/>
              <a:t>.</a:t>
            </a:r>
          </a:p>
          <a:p>
            <a:r>
              <a:rPr lang="en-US" dirty="0"/>
              <a:t>Since the flow chart did not show that the variety meats were moved out of the cooler and into the higher temperature of the slaughter floor, there was also noncompliance with 9 CFR 417.2(a)(2) </a:t>
            </a:r>
            <a:r>
              <a:rPr lang="en-US" b="1" dirty="0"/>
              <a:t>(Click)</a:t>
            </a:r>
            <a:r>
              <a:rPr lang="en-US" dirty="0"/>
              <a:t>.  Because the step was not listed in the flow chart, no hazards were considered at this step in the process, so the hazard analysis is inadequate.  This is a noncompliance with 9 CFR 417.2(a)(1) (</a:t>
            </a:r>
            <a:r>
              <a:rPr lang="en-US" b="1" dirty="0"/>
              <a:t>Click)</a:t>
            </a:r>
            <a:r>
              <a:rPr lang="en-US" dirty="0"/>
              <a:t>.</a:t>
            </a:r>
          </a:p>
          <a:p>
            <a:r>
              <a:rPr lang="en-US" dirty="0"/>
              <a:t>Because pathogen outgrowth was not considered a hazard reasonably likely to occur at this step and yet pathogen outgrowth can occur at these warmer temperatures, this is an unforeseen hazard and the requirements of 417.3 (b) would need to be met, including reassessment, but the establishment failed to reassess </a:t>
            </a:r>
            <a:r>
              <a:rPr lang="en-US" b="1" dirty="0"/>
              <a:t>(Click)</a:t>
            </a:r>
            <a:r>
              <a:rPr lang="en-US" dirty="0"/>
              <a:t>.  This is also a change which could affect the hazard analysis or alter the HACCP plan and reassessment is also required by 417.4(a)(3)(</a:t>
            </a:r>
            <a:r>
              <a:rPr lang="en-US" dirty="0" err="1"/>
              <a:t>i</a:t>
            </a:r>
            <a:r>
              <a:rPr lang="en-US" dirty="0"/>
              <a:t>) and should be documented as required by 417.4(a)(3)(ii), yet this did not occur </a:t>
            </a:r>
            <a:r>
              <a:rPr lang="en-US" b="1" dirty="0"/>
              <a:t>(Click)</a:t>
            </a:r>
            <a:r>
              <a:rPr lang="en-US" dirty="0"/>
              <a:t>.</a:t>
            </a:r>
          </a:p>
          <a:p>
            <a:r>
              <a:rPr lang="en-US" dirty="0"/>
              <a:t>If they don’t do that there will be more noncompliance with 417.2 and the HACCP system will be inadequate.  Again, that would represent an inadequate HACCP system (</a:t>
            </a:r>
            <a:r>
              <a:rPr lang="en-US" b="1" dirty="0"/>
              <a:t>Click</a:t>
            </a:r>
            <a:r>
              <a:rPr lang="en-US" b="0" dirty="0"/>
              <a:t>) and food safety would fall </a:t>
            </a:r>
            <a:r>
              <a:rPr lang="en-US" b="1" dirty="0"/>
              <a:t>(Click)</a:t>
            </a:r>
            <a:r>
              <a:rPr lang="en-US" b="0" dirty="0"/>
              <a:t>.</a:t>
            </a:r>
          </a:p>
        </p:txBody>
      </p:sp>
      <p:sp>
        <p:nvSpPr>
          <p:cNvPr id="4" name="Slide Number Placeholder 3"/>
          <p:cNvSpPr>
            <a:spLocks noGrp="1"/>
          </p:cNvSpPr>
          <p:nvPr>
            <p:ph type="sldNum" sz="quarter" idx="10"/>
          </p:nvPr>
        </p:nvSpPr>
        <p:spPr/>
        <p:txBody>
          <a:bodyPr/>
          <a:lstStyle/>
          <a:p>
            <a:fld id="{235E4D2F-6744-4029-9DE6-E84D27296FCD}" type="slidenum">
              <a:rPr lang="en-US" smtClean="0"/>
              <a:t>40</a:t>
            </a:fld>
            <a:endParaRPr lang="en-US" dirty="0"/>
          </a:p>
        </p:txBody>
      </p:sp>
    </p:spTree>
    <p:extLst>
      <p:ext uri="{BB962C8B-B14F-4D97-AF65-F5344CB8AC3E}">
        <p14:creationId xmlns:p14="http://schemas.microsoft.com/office/powerpoint/2010/main" val="3485256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a:t>
            </a:r>
          </a:p>
        </p:txBody>
      </p:sp>
      <p:sp>
        <p:nvSpPr>
          <p:cNvPr id="4" name="Slide Number Placeholder 3"/>
          <p:cNvSpPr>
            <a:spLocks noGrp="1"/>
          </p:cNvSpPr>
          <p:nvPr>
            <p:ph type="sldNum" sz="quarter" idx="5"/>
          </p:nvPr>
        </p:nvSpPr>
        <p:spPr/>
        <p:txBody>
          <a:bodyPr/>
          <a:lstStyle/>
          <a:p>
            <a:fld id="{235E4D2F-6744-4029-9DE6-E84D27296FCD}" type="slidenum">
              <a:rPr lang="en-US" smtClean="0"/>
              <a:t>41</a:t>
            </a:fld>
            <a:endParaRPr lang="en-US" dirty="0"/>
          </a:p>
        </p:txBody>
      </p:sp>
    </p:spTree>
    <p:extLst>
      <p:ext uri="{BB962C8B-B14F-4D97-AF65-F5344CB8AC3E}">
        <p14:creationId xmlns:p14="http://schemas.microsoft.com/office/powerpoint/2010/main" val="769679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 establishment didn’t monitor their SSOP sufficiently to detect the problem, so 416.13(c) noncompliance exists.  There’s more on the next slide.</a:t>
            </a:r>
          </a:p>
        </p:txBody>
      </p:sp>
      <p:sp>
        <p:nvSpPr>
          <p:cNvPr id="4" name="Slide Number Placeholder 3"/>
          <p:cNvSpPr>
            <a:spLocks noGrp="1"/>
          </p:cNvSpPr>
          <p:nvPr>
            <p:ph type="sldNum" sz="quarter" idx="5"/>
          </p:nvPr>
        </p:nvSpPr>
        <p:spPr/>
        <p:txBody>
          <a:bodyPr/>
          <a:lstStyle/>
          <a:p>
            <a:fld id="{235E4D2F-6744-4029-9DE6-E84D27296FCD}" type="slidenum">
              <a:rPr lang="en-US" smtClean="0"/>
              <a:t>43</a:t>
            </a:fld>
            <a:endParaRPr lang="en-US" dirty="0"/>
          </a:p>
        </p:txBody>
      </p:sp>
    </p:spTree>
    <p:extLst>
      <p:ext uri="{BB962C8B-B14F-4D97-AF65-F5344CB8AC3E}">
        <p14:creationId xmlns:p14="http://schemas.microsoft.com/office/powerpoint/2010/main" val="3854013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noncompliance with 416.13(c) for failure to sufficiently monitor the allergen SSOP and detect the problem.  The establishment failed to take corrective actions as required by 416.15.  Also, since the establishment did not perform the SSOP as written, the SSOP does not support the decision in the hazard analysis that allergens are not a chemical hazard that is reasonably likely to occur, since they have occurred.  This is a noncompliance with 9 CFR 417.5(a)(1).   You’d want to look at the establishment’s hazard analysis to confirm that they were using the SSOP to support a decision that allergens were not a hazard that was reasonably likely to occur.  If that’s the conclusion, then the hazard analysis is inadequate and there is noncompliance with 417.2(a)(1).</a:t>
            </a:r>
          </a:p>
          <a:p>
            <a:r>
              <a:rPr lang="en-US" dirty="0"/>
              <a:t>The establishment has also produced and shipped adulterated product into commerce.  This is an unforeseen hazard, so reassessment is required by 9 CFR 417.3(b)(4).  The changing of the recipe to include soy was a change that could affect the hazard analysis or alter the HACCP plan.  This should have prompted reassessment as required by 417.4(a)(3)(</a:t>
            </a:r>
            <a:r>
              <a:rPr lang="en-US" dirty="0" err="1"/>
              <a:t>i</a:t>
            </a:r>
            <a:r>
              <a:rPr lang="en-US" dirty="0"/>
              <a:t>).  This was not done so there is noncompliance with that regulation as well.  You’d better inform the DO that adulterated product was shipped into commerce as there will likely be a recall.</a:t>
            </a:r>
          </a:p>
        </p:txBody>
      </p:sp>
      <p:sp>
        <p:nvSpPr>
          <p:cNvPr id="4" name="Slide Number Placeholder 3"/>
          <p:cNvSpPr>
            <a:spLocks noGrp="1"/>
          </p:cNvSpPr>
          <p:nvPr>
            <p:ph type="sldNum" sz="quarter" idx="5"/>
          </p:nvPr>
        </p:nvSpPr>
        <p:spPr/>
        <p:txBody>
          <a:bodyPr/>
          <a:lstStyle/>
          <a:p>
            <a:fld id="{235E4D2F-6744-4029-9DE6-E84D27296FCD}" type="slidenum">
              <a:rPr lang="en-US" smtClean="0"/>
              <a:t>44</a:t>
            </a:fld>
            <a:endParaRPr lang="en-US" dirty="0"/>
          </a:p>
        </p:txBody>
      </p:sp>
    </p:spTree>
    <p:extLst>
      <p:ext uri="{BB962C8B-B14F-4D97-AF65-F5344CB8AC3E}">
        <p14:creationId xmlns:p14="http://schemas.microsoft.com/office/powerpoint/2010/main" val="1362151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noncompliance with 416.13(c) for failure to sufficiently monitor the allergen SSOP and detect the problem.  The establishment also failed to take corrective actions as required by 416.15 </a:t>
            </a:r>
            <a:r>
              <a:rPr lang="en-US" b="1" dirty="0"/>
              <a:t>(Click)</a:t>
            </a:r>
            <a:r>
              <a:rPr lang="en-US" dirty="0"/>
              <a:t>.  Since the establishment did not perform the SSOP as written, the SSOP does not support the decision in the hazard analysis that allergens are not a chemical hazard that is reasonably likely to occur, since they have occurred.  This is a noncompliance with 9 CFR 417.5(a)(1) </a:t>
            </a:r>
            <a:r>
              <a:rPr lang="en-US" b="1" dirty="0"/>
              <a:t>(Click)</a:t>
            </a:r>
            <a:r>
              <a:rPr lang="en-US" dirty="0"/>
              <a:t>. The changing of the recipe to include soy was a change that could affect the hazard analysis or alter the HACCP plan.  This should have prompted reassessment as required by 417.4(a)(3)(</a:t>
            </a:r>
            <a:r>
              <a:rPr lang="en-US" dirty="0" err="1"/>
              <a:t>i</a:t>
            </a:r>
            <a:r>
              <a:rPr lang="en-US" dirty="0"/>
              <a:t>).  This was not done so there is noncompliance with that regulation as well </a:t>
            </a:r>
            <a:r>
              <a:rPr lang="en-US" b="1" dirty="0"/>
              <a:t>(Click)</a:t>
            </a:r>
            <a:r>
              <a:rPr lang="en-US" dirty="0"/>
              <a:t>.  You’d want to look at the establishment’s hazard analysis to confirm that they were using the SSOP to support a decision that allergens were not a hazard that was reasonably likely to occur.  If that’s the conclusion, then the hazard analysis is inadequate and there is noncompliance with 417.2(a)(1) </a:t>
            </a:r>
            <a:r>
              <a:rPr lang="en-US" b="1" dirty="0"/>
              <a:t>(Click)</a:t>
            </a:r>
            <a:r>
              <a:rPr lang="en-US" dirty="0"/>
              <a:t>.  The HACCP system is inadequate as defined by 9 CFR 417.6(a, b, d, and e) </a:t>
            </a:r>
            <a:r>
              <a:rPr lang="en-US" b="1" dirty="0"/>
              <a:t>(Click)</a:t>
            </a:r>
            <a:r>
              <a:rPr lang="en-US" dirty="0"/>
              <a:t>.  Food safety falls (</a:t>
            </a:r>
            <a:r>
              <a:rPr lang="en-US" b="1" dirty="0"/>
              <a:t>Click)</a:t>
            </a:r>
            <a:r>
              <a:rPr lang="en-US" dirty="0"/>
              <a:t>.</a:t>
            </a:r>
          </a:p>
          <a:p>
            <a:r>
              <a:rPr lang="en-US" dirty="0"/>
              <a:t>The establishment has also produced and shipped adulterated product into commerce, so a recall is likely.  Inform the DO immediately!  </a:t>
            </a:r>
            <a:r>
              <a:rPr lang="en-US" b="1" dirty="0"/>
              <a:t>(Click)</a:t>
            </a:r>
            <a:endParaRPr lang="en-US" dirty="0"/>
          </a:p>
        </p:txBody>
      </p:sp>
      <p:sp>
        <p:nvSpPr>
          <p:cNvPr id="4" name="Slide Number Placeholder 3"/>
          <p:cNvSpPr>
            <a:spLocks noGrp="1"/>
          </p:cNvSpPr>
          <p:nvPr>
            <p:ph type="sldNum" sz="quarter" idx="10"/>
          </p:nvPr>
        </p:nvSpPr>
        <p:spPr/>
        <p:txBody>
          <a:bodyPr/>
          <a:lstStyle/>
          <a:p>
            <a:fld id="{235E4D2F-6744-4029-9DE6-E84D27296FCD}" type="slidenum">
              <a:rPr lang="en-US" smtClean="0"/>
              <a:t>45</a:t>
            </a:fld>
            <a:endParaRPr lang="en-US" dirty="0"/>
          </a:p>
        </p:txBody>
      </p:sp>
    </p:spTree>
    <p:extLst>
      <p:ext uri="{BB962C8B-B14F-4D97-AF65-F5344CB8AC3E}">
        <p14:creationId xmlns:p14="http://schemas.microsoft.com/office/powerpoint/2010/main" val="4148217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class if they see any “red flag” at this point.  No larger establishment has a zero rate of positives for STEC.  The best ones have a positive rate of around 0.5%.</a:t>
            </a:r>
          </a:p>
        </p:txBody>
      </p:sp>
      <p:sp>
        <p:nvSpPr>
          <p:cNvPr id="4" name="Slide Number Placeholder 3"/>
          <p:cNvSpPr>
            <a:spLocks noGrp="1"/>
          </p:cNvSpPr>
          <p:nvPr>
            <p:ph type="sldNum" sz="quarter" idx="5"/>
          </p:nvPr>
        </p:nvSpPr>
        <p:spPr/>
        <p:txBody>
          <a:bodyPr/>
          <a:lstStyle/>
          <a:p>
            <a:fld id="{235E4D2F-6744-4029-9DE6-E84D27296FCD}" type="slidenum">
              <a:rPr lang="en-US" smtClean="0"/>
              <a:t>48</a:t>
            </a:fld>
            <a:endParaRPr lang="en-US" dirty="0"/>
          </a:p>
        </p:txBody>
      </p:sp>
    </p:spTree>
    <p:extLst>
      <p:ext uri="{BB962C8B-B14F-4D97-AF65-F5344CB8AC3E}">
        <p14:creationId xmlns:p14="http://schemas.microsoft.com/office/powerpoint/2010/main" val="392520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video, then ask, did the establishment consider all the hazards?  What happened to the support for the system?</a:t>
            </a:r>
          </a:p>
        </p:txBody>
      </p:sp>
      <p:sp>
        <p:nvSpPr>
          <p:cNvPr id="4" name="Slide Number Placeholder 3"/>
          <p:cNvSpPr>
            <a:spLocks noGrp="1"/>
          </p:cNvSpPr>
          <p:nvPr>
            <p:ph type="sldNum" sz="quarter" idx="5"/>
          </p:nvPr>
        </p:nvSpPr>
        <p:spPr/>
        <p:txBody>
          <a:bodyPr/>
          <a:lstStyle/>
          <a:p>
            <a:fld id="{235E4D2F-6744-4029-9DE6-E84D27296FCD}" type="slidenum">
              <a:rPr lang="en-US" smtClean="0"/>
              <a:t>2</a:t>
            </a:fld>
            <a:endParaRPr lang="en-US" dirty="0"/>
          </a:p>
        </p:txBody>
      </p:sp>
    </p:spTree>
    <p:extLst>
      <p:ext uri="{BB962C8B-B14F-4D97-AF65-F5344CB8AC3E}">
        <p14:creationId xmlns:p14="http://schemas.microsoft.com/office/powerpoint/2010/main" val="2639308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establishment following their written program?  No, they are not taking enough pieces (45 versus 60) so their sample size is inadequate, and they are testing interior surfaces which are not as likely to be contaminated.  Spraying a lactic acid solution on the trim surface will also decrease the chance of finding STEC.</a:t>
            </a:r>
          </a:p>
          <a:p>
            <a:r>
              <a:rPr lang="en-US" dirty="0"/>
              <a:t>At this point, what else do you want to know or check on?  What does the sample weigh?  It should be 375 gm but given the smaller number of pieces it may not weigh that.  What are the results of any FSIS verification sampling?  Does their PRP for testing still support the decision that STEC are not reasonably likely to occur?</a:t>
            </a:r>
          </a:p>
          <a:p>
            <a:r>
              <a:rPr lang="en-US" dirty="0"/>
              <a:t>Does this represent noncompliance?  Yes, since the establishment is not following their written procedure, they are collecting an inadequately sized sample of trim and the interior surface that is collected is not likely to be contaminated and further decreasing the chance of finding STEC by spraying the trim surface with lactic acid prior to taking the sample.  The sampling method that the establishment is using is skewing the sample results to the negative.  Because of this the sampling results do not support that the biological hazard of STEC is not reasonably likely to occur.</a:t>
            </a:r>
          </a:p>
          <a:p>
            <a:r>
              <a:rPr lang="en-US" dirty="0"/>
              <a:t>If so, with what regulation is this noncompliant?  9 CFR 417.5(a)(1).</a:t>
            </a:r>
          </a:p>
          <a:p>
            <a:r>
              <a:rPr lang="en-US" dirty="0"/>
              <a:t>Is there apt to be more noncompliance?  Yes, likely so.  If the establishment cannot support the decision that STEC are a hazard that are not reasonably likely to occur, then STEC may be a hazard that IS reasonably likely to occur.  The fact that the establishment is not following their written sampling procedure is a change that could affect the hazard analysis and alter the HACCP plan, yet no reassessment has been performed (noncompliance with 9 CFR 417.4(a)(3)(</a:t>
            </a:r>
            <a:r>
              <a:rPr lang="en-US" dirty="0" err="1"/>
              <a:t>i</a:t>
            </a:r>
            <a:r>
              <a:rPr lang="en-US" dirty="0"/>
              <a:t>).  The establishment’s hazard analysis is then inadequate (noncompliance with 9 CFR 417.2(a)(1), and they have failed to identify a hazard that is reasonably likely to occur, have no CCP to control it, no CL, no monitoring, verification, recordkeeping procedures, and no corrective actions (noncompliance with 9 CFR 417.2(c)(1-7)).  The HACCP system may well be inadequate as defined by 9 CFR 417.6(a, b, and d), HACCP records are not being maintained as required in 9 CFR 417.5, at a minimum (417.6(d)).</a:t>
            </a:r>
          </a:p>
          <a:p>
            <a:endParaRPr lang="en-US" dirty="0"/>
          </a:p>
        </p:txBody>
      </p:sp>
      <p:sp>
        <p:nvSpPr>
          <p:cNvPr id="4" name="Slide Number Placeholder 3"/>
          <p:cNvSpPr>
            <a:spLocks noGrp="1"/>
          </p:cNvSpPr>
          <p:nvPr>
            <p:ph type="sldNum" sz="quarter" idx="5"/>
          </p:nvPr>
        </p:nvSpPr>
        <p:spPr/>
        <p:txBody>
          <a:bodyPr/>
          <a:lstStyle/>
          <a:p>
            <a:fld id="{235E4D2F-6744-4029-9DE6-E84D27296FCD}" type="slidenum">
              <a:rPr lang="en-US" smtClean="0"/>
              <a:t>50</a:t>
            </a:fld>
            <a:endParaRPr lang="en-US" dirty="0"/>
          </a:p>
        </p:txBody>
      </p:sp>
    </p:spTree>
    <p:extLst>
      <p:ext uri="{BB962C8B-B14F-4D97-AF65-F5344CB8AC3E}">
        <p14:creationId xmlns:p14="http://schemas.microsoft.com/office/powerpoint/2010/main" val="2712902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establishment is not following their other PRP for sampling trim for STEC and are skewing the results of the sampling to the negative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Therefore, the sample results do not support the decision in their hazard analysis that STEC are not reasonably likely to occur (noncompliance with 417.5(a)(1)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The fact that the establishment is not following their written sampling procedure is a change that could affect the hazard analysis and alter the HACCP plan, yet no reassessment has been performed (noncompliance with 9 CFR 417.4(a)(3)(</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The establishment’s hazard analysis is then inadequate (noncompliance with 9 CFR 417.2(a)(1), and they have failed to identify a hazard that is reasonably likely to occur, have no CCP to control it, no CL, no monitoring, verification, recordkeeping procedures, and no corrective actions (noncompliance with 9 CFR 417.2(c)(1-7))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The HACCP system may well be inadequate as defined by 9 CFR 417.6(a, b, and d), HACCP records are not being maintained as required in 9 CFR 417.5, at a minimum (9 CFR 417.6(d))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Food safety falls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a:t>
            </a:r>
          </a:p>
          <a:p>
            <a:r>
              <a:rPr lang="en-US" dirty="0"/>
              <a:t> </a:t>
            </a:r>
          </a:p>
        </p:txBody>
      </p:sp>
      <p:sp>
        <p:nvSpPr>
          <p:cNvPr id="4" name="Slide Number Placeholder 3"/>
          <p:cNvSpPr>
            <a:spLocks noGrp="1"/>
          </p:cNvSpPr>
          <p:nvPr>
            <p:ph type="sldNum" sz="quarter" idx="10"/>
          </p:nvPr>
        </p:nvSpPr>
        <p:spPr/>
        <p:txBody>
          <a:bodyPr/>
          <a:lstStyle/>
          <a:p>
            <a:fld id="{235E4D2F-6744-4029-9DE6-E84D27296FCD}" type="slidenum">
              <a:rPr lang="en-US" smtClean="0"/>
              <a:t>51</a:t>
            </a:fld>
            <a:endParaRPr lang="en-US" dirty="0"/>
          </a:p>
        </p:txBody>
      </p:sp>
    </p:spTree>
    <p:extLst>
      <p:ext uri="{BB962C8B-B14F-4D97-AF65-F5344CB8AC3E}">
        <p14:creationId xmlns:p14="http://schemas.microsoft.com/office/powerpoint/2010/main" val="3210530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show them a video of what the EIAO observed go to </a:t>
            </a:r>
            <a:r>
              <a:rPr lang="en-US" u="sng" dirty="0"/>
              <a:t>https://www.midwestmachinellc.com/machine-type/core-sample/</a:t>
            </a:r>
            <a:r>
              <a:rPr lang="en-US" dirty="0"/>
              <a:t> and watch the video. </a:t>
            </a:r>
          </a:p>
        </p:txBody>
      </p:sp>
      <p:sp>
        <p:nvSpPr>
          <p:cNvPr id="4" name="Slide Number Placeholder 3"/>
          <p:cNvSpPr>
            <a:spLocks noGrp="1"/>
          </p:cNvSpPr>
          <p:nvPr>
            <p:ph type="sldNum" sz="quarter" idx="5"/>
          </p:nvPr>
        </p:nvSpPr>
        <p:spPr/>
        <p:txBody>
          <a:bodyPr/>
          <a:lstStyle/>
          <a:p>
            <a:fld id="{235E4D2F-6744-4029-9DE6-E84D27296FCD}" type="slidenum">
              <a:rPr lang="en-US" smtClean="0"/>
              <a:t>52</a:t>
            </a:fld>
            <a:endParaRPr lang="en-US" dirty="0"/>
          </a:p>
        </p:txBody>
      </p:sp>
    </p:spTree>
    <p:extLst>
      <p:ext uri="{BB962C8B-B14F-4D97-AF65-F5344CB8AC3E}">
        <p14:creationId xmlns:p14="http://schemas.microsoft.com/office/powerpoint/2010/main" val="3420178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“Why are they reassessing?”  Answer:  Required by 417.3(b)(4) for an unforeseen hazard.</a:t>
            </a:r>
          </a:p>
        </p:txBody>
      </p:sp>
      <p:sp>
        <p:nvSpPr>
          <p:cNvPr id="4" name="Slide Number Placeholder 3"/>
          <p:cNvSpPr>
            <a:spLocks noGrp="1"/>
          </p:cNvSpPr>
          <p:nvPr>
            <p:ph type="sldNum" sz="quarter" idx="5"/>
          </p:nvPr>
        </p:nvSpPr>
        <p:spPr/>
        <p:txBody>
          <a:bodyPr/>
          <a:lstStyle/>
          <a:p>
            <a:fld id="{235E4D2F-6744-4029-9DE6-E84D27296FCD}" type="slidenum">
              <a:rPr lang="en-US" smtClean="0"/>
              <a:t>54</a:t>
            </a:fld>
            <a:endParaRPr lang="en-US" dirty="0"/>
          </a:p>
        </p:txBody>
      </p:sp>
    </p:spTree>
    <p:extLst>
      <p:ext uri="{BB962C8B-B14F-4D97-AF65-F5344CB8AC3E}">
        <p14:creationId xmlns:p14="http://schemas.microsoft.com/office/powerpoint/2010/main" val="593084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there are potential problems with cross-contamination with STEC from one combo of trim to others since the “six-shooter” is not being cleaned and sanitized between combos.  Some combos of trim are not being tested for STEC as they are not destined for the production of raw, non-intact beef product, so their STEC status is unknown.  Further, although some combos are being sampled for STEC, the results are unavailable when the fat content sampling via the “six-shooter” are occurring.  Cross-contamination between combos ultimately testing positive and those with non-detectable levels of STEC is possible.  The Sanitation SOPs do not address this.  This is particularly important since the number of STEC positive lots of trim has been increasing.</a:t>
            </a:r>
          </a:p>
          <a:p>
            <a:r>
              <a:rPr lang="en-US" dirty="0"/>
              <a:t>Yes, this might be a noncompliance. The “six-shooter” is not being sanitized between lots.  </a:t>
            </a:r>
          </a:p>
          <a:p>
            <a:r>
              <a:rPr lang="en-US" dirty="0"/>
              <a:t>Ask if there are Sanitation SOPs to address the potential cross-contamination of combos with STEC?  If not, the establishment has not described all procedures the establishment will conduct daily, before and during operations, sufficient to prevent direct contamination or adulteration of product(s), nor the frequency with which they will be performed, a noncompliance with 9 CFR 416.12(a) and (d).  There are no monitoring procedures being conducted daily, a noncompliance with 416.13(c).  The establishment has not routinely evaluated the effectiveness of the SSOPs or revised them to address this situation, a noncompliance with 416.14.  There may be more noncompliance as well.</a:t>
            </a:r>
          </a:p>
          <a:p>
            <a:r>
              <a:rPr lang="en-US" dirty="0"/>
              <a:t>Questions you would want to ask are is the fat sampling by the “six-shooter” a step in the flow chart?  Has the establishment considered potential hazards at that step in their hazard analysis?  Does the lack of SSOPs to address potential cross-contamination by the “six-shooter” represent a change that could affect the hazard analysis and alter the HACCP plan?  Was a reassessment performed?  Can the establishment support the decision that there are no hazards reasonably likely to occur at this step in the process?</a:t>
            </a:r>
          </a:p>
        </p:txBody>
      </p:sp>
      <p:sp>
        <p:nvSpPr>
          <p:cNvPr id="4" name="Slide Number Placeholder 3"/>
          <p:cNvSpPr>
            <a:spLocks noGrp="1"/>
          </p:cNvSpPr>
          <p:nvPr>
            <p:ph type="sldNum" sz="quarter" idx="5"/>
          </p:nvPr>
        </p:nvSpPr>
        <p:spPr/>
        <p:txBody>
          <a:bodyPr/>
          <a:lstStyle/>
          <a:p>
            <a:fld id="{235E4D2F-6744-4029-9DE6-E84D27296FCD}" type="slidenum">
              <a:rPr lang="en-US" smtClean="0"/>
              <a:t>57</a:t>
            </a:fld>
            <a:endParaRPr lang="en-US" dirty="0"/>
          </a:p>
        </p:txBody>
      </p:sp>
    </p:spTree>
    <p:extLst>
      <p:ext uri="{BB962C8B-B14F-4D97-AF65-F5344CB8AC3E}">
        <p14:creationId xmlns:p14="http://schemas.microsoft.com/office/powerpoint/2010/main" val="2437553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case, the establishment had not described all procedures the establishment will conduct daily, before and during operations, sufficient to prevent direct contamination or adulteration of product(s), nor the frequency with which they will be performed, a noncompliance with 9 CFR 416.12(a) and (d).  There are no monitoring procedures being conducted daily, a noncompliance with 416.13(c).  The establishment has not routinely evaluated the effectiveness of the SSOPs or revised them to address this situation, a noncompliance with 416.14.  There are no SSOP records being generated, a noncompliance with 416.16. The establishment has not taken any corrective actions, a noncompliance with 416.15.  Collectively, the establishment has not developed, implemented and maintained written SSOPs in accordance with the requirements of Part 416, a noncompliance with 9 CFR 416.11.  </a:t>
            </a:r>
            <a:r>
              <a:rPr lang="en-US" b="1" dirty="0">
                <a:latin typeface="Arial" panose="020B0604020202020204" pitchFamily="34" charset="0"/>
                <a:cs typeface="Arial" panose="020B0604020202020204" pitchFamily="34" charset="0"/>
              </a:rPr>
              <a:t>(Click)</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Because of this, the establishment cannot support that STEC cross-contamination between positive combos and other combos with non-detectable levels is not occurring, thus negating any test results, a noncompliance with 9 CFR 417.5(a)(1)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Further, the lack of SSOPs is a change that could affect the hazard analysis or alter the HACCP plan, yet no reassessment was performed or recorded, a noncompliance with 9 CFR 417.4(a)(3)(</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ii)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Additionally, the “six-shooter” fat sampling was not listed as a step in the flow chart, making the flow chart inaccurate, a noncompliance with 9 CFR 417.2(a)(2) and no hazards were considered at that step, so the hazard analysis is inadequate, a noncompliance with 9 CFR 417.2(a)(1).  As a result, there may well be a hazard that is reasonably likely to occur, yet the establishment has no CCP to control it, no CL, monitoring, verification, recordkeeping procedures or corrective actions described.  This is a noncompliance with 9 CFR 417.2(1-7)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Adulterated product is potentially being produced and shipped.  The HACCP system is inadequate as described in 9 CFR 417.6(a, d, and potentially e) </a:t>
            </a:r>
            <a:r>
              <a:rPr lang="en-US" b="1" dirty="0">
                <a:latin typeface="Arial" panose="020B0604020202020204" pitchFamily="34" charset="0"/>
                <a:cs typeface="Arial" panose="020B0604020202020204" pitchFamily="34" charset="0"/>
              </a:rPr>
              <a:t>(Click)</a:t>
            </a:r>
            <a:r>
              <a:rPr lang="en-US" b="0" dirty="0">
                <a:latin typeface="Arial" panose="020B0604020202020204" pitchFamily="34" charset="0"/>
                <a:cs typeface="Arial" panose="020B0604020202020204" pitchFamily="34" charset="0"/>
              </a:rPr>
              <a:t>.  Food safety falls </a:t>
            </a:r>
            <a:r>
              <a:rPr lang="en-US" b="1" dirty="0">
                <a:latin typeface="Arial" panose="020B0604020202020204" pitchFamily="34" charset="0"/>
                <a:cs typeface="Arial" panose="020B0604020202020204" pitchFamily="34" charset="0"/>
              </a:rPr>
              <a:t>(Click)</a:t>
            </a:r>
            <a:r>
              <a:rPr lang="en-US" b="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35E4D2F-6744-4029-9DE6-E84D27296FCD}" type="slidenum">
              <a:rPr lang="en-US" smtClean="0"/>
              <a:t>58</a:t>
            </a:fld>
            <a:endParaRPr lang="en-US" dirty="0"/>
          </a:p>
        </p:txBody>
      </p:sp>
    </p:spTree>
    <p:extLst>
      <p:ext uri="{BB962C8B-B14F-4D97-AF65-F5344CB8AC3E}">
        <p14:creationId xmlns:p14="http://schemas.microsoft.com/office/powerpoint/2010/main" val="2557566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ask if the participants see any “red flags” here.  No STEC positives or increasing or high STEC positives are “red flags”.</a:t>
            </a:r>
          </a:p>
        </p:txBody>
      </p:sp>
      <p:sp>
        <p:nvSpPr>
          <p:cNvPr id="4" name="Slide Number Placeholder 3"/>
          <p:cNvSpPr>
            <a:spLocks noGrp="1"/>
          </p:cNvSpPr>
          <p:nvPr>
            <p:ph type="sldNum" sz="quarter" idx="5"/>
          </p:nvPr>
        </p:nvSpPr>
        <p:spPr/>
        <p:txBody>
          <a:bodyPr/>
          <a:lstStyle/>
          <a:p>
            <a:fld id="{235E4D2F-6744-4029-9DE6-E84D27296FCD}" type="slidenum">
              <a:rPr lang="en-US" smtClean="0"/>
              <a:t>60</a:t>
            </a:fld>
            <a:endParaRPr lang="en-US" dirty="0"/>
          </a:p>
        </p:txBody>
      </p:sp>
    </p:spTree>
    <p:extLst>
      <p:ext uri="{BB962C8B-B14F-4D97-AF65-F5344CB8AC3E}">
        <p14:creationId xmlns:p14="http://schemas.microsoft.com/office/powerpoint/2010/main" val="249964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you have concerns.  If the establishment is sampling from the top, they are sampling interior muscle surfaces which are not likely to be contaminated with STEC.</a:t>
            </a:r>
          </a:p>
          <a:p>
            <a:r>
              <a:rPr lang="en-US" dirty="0"/>
              <a:t>Questions:  Is this the way it is always done?  Has FSIS sampling of trim yielded any positive STEC results?  What does the hazard analysis conclude about whether STEC is RLTO at this step?  Does this method of sampling support that STEC is not present at this step in the process?</a:t>
            </a:r>
          </a:p>
          <a:p>
            <a:r>
              <a:rPr lang="en-US" dirty="0"/>
              <a:t>Other questions to the establishment:  How do you support the decision to structure (stack) the trim that way?  How do you support the decision that sampling interior muscle surfaces yields the same results as sampling exterior muscle surfaces which are more likely to be contaminated with STEC?  How do you support the decision that sampling this way supports finding STEC if it is there?  </a:t>
            </a:r>
          </a:p>
          <a:p>
            <a:r>
              <a:rPr lang="en-US" dirty="0"/>
              <a:t>The establishment cannot support that sampling combos of trim structured this way will yield accurate results, so this method of sampling does not support a decision that STEC are not reasonably likely to occur.  This is a noncompliance with 9 CFR 417.5(a)(1).</a:t>
            </a:r>
          </a:p>
          <a:p>
            <a:r>
              <a:rPr lang="en-US" dirty="0"/>
              <a:t>Yes, there might be more noncompliance.  Due to the noncompliance with 417.5(a)(1), this is a change that could affect the HA or alter the HACCP plan.  Was a reassessment performed?  If not, noncompliance with 417.4(a)(3)(</a:t>
            </a:r>
            <a:r>
              <a:rPr lang="en-US" dirty="0" err="1"/>
              <a:t>i</a:t>
            </a:r>
            <a:r>
              <a:rPr lang="en-US" dirty="0"/>
              <a:t>) and (ii).  Since there’s no support for the decision that STEC are not RLTO, the HA is inadequate, a noncompliance with 9 CFR 417.2(a)(1).  If STEC is RLTO, then the establishment has not identified all hazards that are RLTO, has no CCP to control STEC, no CL, no monitoring, verification, recordkeeping procedures, and no corrective actions, a noncompliance with 9 CFR 417.2(c)(1-7).  There is an inadequate system defined by 417.6(a and d) at a minimum, but likely more.</a:t>
            </a:r>
          </a:p>
        </p:txBody>
      </p:sp>
      <p:sp>
        <p:nvSpPr>
          <p:cNvPr id="4" name="Slide Number Placeholder 3"/>
          <p:cNvSpPr>
            <a:spLocks noGrp="1"/>
          </p:cNvSpPr>
          <p:nvPr>
            <p:ph type="sldNum" sz="quarter" idx="5"/>
          </p:nvPr>
        </p:nvSpPr>
        <p:spPr/>
        <p:txBody>
          <a:bodyPr/>
          <a:lstStyle/>
          <a:p>
            <a:fld id="{235E4D2F-6744-4029-9DE6-E84D27296FCD}" type="slidenum">
              <a:rPr lang="en-US" smtClean="0"/>
              <a:t>63</a:t>
            </a:fld>
            <a:endParaRPr lang="en-US" dirty="0"/>
          </a:p>
        </p:txBody>
      </p:sp>
    </p:spTree>
    <p:extLst>
      <p:ext uri="{BB962C8B-B14F-4D97-AF65-F5344CB8AC3E}">
        <p14:creationId xmlns:p14="http://schemas.microsoft.com/office/powerpoint/2010/main" val="1515196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Although the establishment is following its written other pre-requisite program, the program is inadequate due to the words, “when available</a:t>
            </a:r>
            <a:r>
              <a:rPr lang="en-US" b="1" dirty="0">
                <a:latin typeface="Arial" panose="020B0604020202020204" pitchFamily="34" charset="0"/>
                <a:cs typeface="Arial" panose="020B0604020202020204" pitchFamily="34" charset="0"/>
              </a:rPr>
              <a:t>” (Click).</a:t>
            </a:r>
            <a:r>
              <a:rPr lang="en-US" dirty="0">
                <a:latin typeface="Arial" panose="020B0604020202020204" pitchFamily="34" charset="0"/>
                <a:cs typeface="Arial" panose="020B0604020202020204" pitchFamily="34" charset="0"/>
              </a:rPr>
              <a:t>  The establishment cannot support that sampling combos of trim structured this way will yield accurate results, so this method of sampling does not support a decision that STEC are not reasonably likely to occur at this step in the process.  This is a noncompliance with 9 CFR 417.5(a)(1) </a:t>
            </a:r>
            <a:r>
              <a:rPr lang="en-US" b="1" dirty="0">
                <a:latin typeface="Arial" panose="020B0604020202020204" pitchFamily="34" charset="0"/>
                <a:cs typeface="Arial" panose="020B0604020202020204" pitchFamily="34" charset="0"/>
              </a:rPr>
              <a:t>(Click).</a:t>
            </a:r>
          </a:p>
          <a:p>
            <a:r>
              <a:rPr lang="en-US" dirty="0">
                <a:latin typeface="Arial" panose="020B0604020202020204" pitchFamily="34" charset="0"/>
                <a:cs typeface="Arial" panose="020B0604020202020204" pitchFamily="34" charset="0"/>
              </a:rPr>
              <a:t>Since the establishment cannot support that decision in its HA this is a change that could affect the HA or alter the HACCP plan, yet a reassessment was not performed or documented.  This is a  noncompliance with 417.4(a)(3)(</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and (ii)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Since there’s no support for the decision that STEC are not RLTO, the HA is inadequate, a noncompliance with 9 CFR 417.2(a)(1).  If STEC is RLTO, then the establishment has not identified all hazards that are RLTO, has no CCP to control STEC, no CL, no monitoring, verification, recordkeeping procedures, and no corrective actions, a noncompliance with 9 CFR 417.2(c)(1-7)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There is an inadequate system defined by 417.6(a and d) at a minimum, but likely more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  Food safety falls </a:t>
            </a:r>
            <a:r>
              <a:rPr lang="en-US" b="1" dirty="0">
                <a:latin typeface="Arial" panose="020B0604020202020204" pitchFamily="34" charset="0"/>
                <a:cs typeface="Arial" panose="020B0604020202020204" pitchFamily="34" charset="0"/>
              </a:rPr>
              <a:t>(Click)</a:t>
            </a:r>
            <a:r>
              <a:rPr lang="en-US"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235E4D2F-6744-4029-9DE6-E84D27296FCD}" type="slidenum">
              <a:rPr lang="en-US" smtClean="0"/>
              <a:t>64</a:t>
            </a:fld>
            <a:endParaRPr lang="en-US" dirty="0"/>
          </a:p>
        </p:txBody>
      </p:sp>
    </p:spTree>
    <p:extLst>
      <p:ext uri="{BB962C8B-B14F-4D97-AF65-F5344CB8AC3E}">
        <p14:creationId xmlns:p14="http://schemas.microsoft.com/office/powerpoint/2010/main" val="3923983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have ongoing noncompliance with 9 CFR 417.5(a)(1), there will</a:t>
            </a:r>
            <a:r>
              <a:rPr lang="en-US" baseline="0" dirty="0"/>
              <a:t> almost assuredly be more noncompliance that is under the surface.  That could lead to an enforcement action as per Part 500.</a:t>
            </a:r>
            <a:endParaRPr lang="en-US" dirty="0"/>
          </a:p>
        </p:txBody>
      </p:sp>
      <p:sp>
        <p:nvSpPr>
          <p:cNvPr id="4" name="Slide Number Placeholder 3"/>
          <p:cNvSpPr>
            <a:spLocks noGrp="1"/>
          </p:cNvSpPr>
          <p:nvPr>
            <p:ph type="sldNum" sz="quarter" idx="10"/>
          </p:nvPr>
        </p:nvSpPr>
        <p:spPr/>
        <p:txBody>
          <a:bodyPr/>
          <a:lstStyle/>
          <a:p>
            <a:fld id="{B05A747C-9418-4D3E-901E-F76C835EEDF4}" type="slidenum">
              <a:rPr lang="en-US" smtClean="0"/>
              <a:pPr/>
              <a:t>67</a:t>
            </a:fld>
            <a:endParaRPr lang="en-US"/>
          </a:p>
        </p:txBody>
      </p:sp>
    </p:spTree>
    <p:extLst>
      <p:ext uri="{BB962C8B-B14F-4D97-AF65-F5344CB8AC3E}">
        <p14:creationId xmlns:p14="http://schemas.microsoft.com/office/powerpoint/2010/main" val="420119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E4D2F-6744-4029-9DE6-E84D27296FCD}" type="slidenum">
              <a:rPr lang="en-US" smtClean="0"/>
              <a:t>12</a:t>
            </a:fld>
            <a:endParaRPr lang="en-US" dirty="0"/>
          </a:p>
        </p:txBody>
      </p:sp>
    </p:spTree>
    <p:extLst>
      <p:ext uri="{BB962C8B-B14F-4D97-AF65-F5344CB8AC3E}">
        <p14:creationId xmlns:p14="http://schemas.microsoft.com/office/powerpoint/2010/main" val="184093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result in even more noncompliance that makes up the regulatory cascade.</a:t>
            </a:r>
          </a:p>
        </p:txBody>
      </p:sp>
      <p:sp>
        <p:nvSpPr>
          <p:cNvPr id="4" name="Slide Number Placeholder 3"/>
          <p:cNvSpPr>
            <a:spLocks noGrp="1"/>
          </p:cNvSpPr>
          <p:nvPr>
            <p:ph type="sldNum" sz="quarter" idx="5"/>
          </p:nvPr>
        </p:nvSpPr>
        <p:spPr/>
        <p:txBody>
          <a:bodyPr/>
          <a:lstStyle/>
          <a:p>
            <a:fld id="{235E4D2F-6744-4029-9DE6-E84D27296FCD}" type="slidenum">
              <a:rPr lang="en-US" smtClean="0"/>
              <a:t>20</a:t>
            </a:fld>
            <a:endParaRPr lang="en-US" dirty="0"/>
          </a:p>
        </p:txBody>
      </p:sp>
    </p:spTree>
    <p:extLst>
      <p:ext uri="{BB962C8B-B14F-4D97-AF65-F5344CB8AC3E}">
        <p14:creationId xmlns:p14="http://schemas.microsoft.com/office/powerpoint/2010/main" val="2862786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have ongoing noncompliance with 9 CFR 417.5(a)(1), there will</a:t>
            </a:r>
            <a:r>
              <a:rPr lang="en-US" baseline="0" dirty="0"/>
              <a:t> almost assuredly be more noncompliance that is under the surface.  That could lead to an enforcement action as per Part 500.</a:t>
            </a:r>
            <a:endParaRPr lang="en-US" dirty="0"/>
          </a:p>
        </p:txBody>
      </p:sp>
      <p:sp>
        <p:nvSpPr>
          <p:cNvPr id="4" name="Slide Number Placeholder 3"/>
          <p:cNvSpPr>
            <a:spLocks noGrp="1"/>
          </p:cNvSpPr>
          <p:nvPr>
            <p:ph type="sldNum" sz="quarter" idx="10"/>
          </p:nvPr>
        </p:nvSpPr>
        <p:spPr/>
        <p:txBody>
          <a:bodyPr/>
          <a:lstStyle/>
          <a:p>
            <a:fld id="{B05A747C-9418-4D3E-901E-F76C835EEDF4}" type="slidenum">
              <a:rPr lang="en-US" smtClean="0"/>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or most establishments use their SSOPs or other PRPs to support decisions in their HAs.  If they are not being implemented as written, if there are no records showing that these programs continue to support those decisions, or if those records indicate that the programs no longer support those decisions, these programs may no longer support those decisions.  If they no longer support those decisions there is noncompliance with 9 CFR 417.5(a)(1).  That may well be a change that could affect the hazard analysis or alter the HACCP plan.  If there is no reassessment, that is a noncompliance with 9 CFR 417.4(a)(3)(i).  Also that might result in unforeseen hazards occurring.  If there is no reassessment after an unforeseen hazard there is noncompliance with 9 CFR 417.3(b)(4).  Either way, if a hazard that is RLTO is not identified as such, it would result in an inadequate HA, a noncompliance with 9 CFR 417.2(a)(1).  If a hazard that is RLTO is not identified there would also be noncompliance with 9 CFR 417.2(c)(1-7), since the hazard isn’t identified, there is CCP to control it, there is no CL, nor are there any monitoring procedures, corrective actions, recordkeeping requirements, or verification procedures identified and listed.  This would lead to an inadequate HACCP System as defined by 417.6.  And what happens to Food Safety in that</a:t>
            </a:r>
            <a:r>
              <a:rPr lang="en-US" dirty="0"/>
              <a:t> case?</a:t>
            </a:r>
          </a:p>
        </p:txBody>
      </p:sp>
      <p:sp>
        <p:nvSpPr>
          <p:cNvPr id="4" name="Slide Number Placeholder 3"/>
          <p:cNvSpPr>
            <a:spLocks noGrp="1"/>
          </p:cNvSpPr>
          <p:nvPr>
            <p:ph type="sldNum" sz="quarter" idx="10"/>
          </p:nvPr>
        </p:nvSpPr>
        <p:spPr/>
        <p:txBody>
          <a:bodyPr/>
          <a:lstStyle/>
          <a:p>
            <a:fld id="{235E4D2F-6744-4029-9DE6-E84D27296FCD}" type="slidenum">
              <a:rPr lang="en-US" smtClean="0"/>
              <a:t>31</a:t>
            </a:fld>
            <a:endParaRPr lang="en-US" dirty="0"/>
          </a:p>
        </p:txBody>
      </p:sp>
    </p:spTree>
    <p:extLst>
      <p:ext uri="{BB962C8B-B14F-4D97-AF65-F5344CB8AC3E}">
        <p14:creationId xmlns:p14="http://schemas.microsoft.com/office/powerpoint/2010/main" val="81687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case of a slaughter establishment it’s Sanitary Dressing</a:t>
            </a:r>
            <a:r>
              <a:rPr lang="en-US" baseline="0" dirty="0"/>
              <a:t> Procedures are in its</a:t>
            </a:r>
            <a:r>
              <a:rPr lang="en-US" dirty="0"/>
              <a:t> GMPs,</a:t>
            </a:r>
            <a:r>
              <a:rPr lang="en-US" baseline="0" dirty="0"/>
              <a:t> but because they are not being properly implemented there is ongoing noncompliance with 416.4(a), 416.4(d), and 416.5.  That eventually leads to noncompliance with 416.1.  This leads to increased 0 tolerance failures and noncompliance with 417.2(c)(4) and 417.3(c)(3).  This is a change that could affect the hazard analysis or alter the HACCP plan, but the establishment doesn’t reassess.  This is a noncompliance with 9 CFR 417.4(a)(3)(i).  Those increased 0 Tolerance failures eventually lead to increased STEC +s in trim and other components for non-intact raw beef products and are evidence that STEC are unforeseen hazards at the end of the slaughter process and in the RI process.  If no reassessment occurs there’s noncompliance with 9 CFR 417.3(b)(4).  Meanwhile, because the establishment is not implementing its other PRPs properly, they no longer support the decision that the STEC are no longer NRLTO at the end of the process.  That’s a noncompliance with 9 CFR 417.5(a)(1).  STEC are not identified at the end of the process as RLTO so the hazard analysis is inadequate and there is no CCP, no CL, no monitoring procedures, verification procedures, etc.  The system is inadequate.  Food safety falls.</a:t>
            </a:r>
            <a:endParaRPr lang="en-US" dirty="0"/>
          </a:p>
        </p:txBody>
      </p:sp>
      <p:sp>
        <p:nvSpPr>
          <p:cNvPr id="4" name="Slide Number Placeholder 3"/>
          <p:cNvSpPr>
            <a:spLocks noGrp="1"/>
          </p:cNvSpPr>
          <p:nvPr>
            <p:ph type="sldNum" sz="quarter" idx="10"/>
          </p:nvPr>
        </p:nvSpPr>
        <p:spPr/>
        <p:txBody>
          <a:bodyPr/>
          <a:lstStyle/>
          <a:p>
            <a:fld id="{235E4D2F-6744-4029-9DE6-E84D27296FCD}" type="slidenum">
              <a:rPr lang="en-US" smtClean="0"/>
              <a:t>32</a:t>
            </a:fld>
            <a:endParaRPr lang="en-US" dirty="0"/>
          </a:p>
        </p:txBody>
      </p:sp>
    </p:spTree>
    <p:extLst>
      <p:ext uri="{BB962C8B-B14F-4D97-AF65-F5344CB8AC3E}">
        <p14:creationId xmlns:p14="http://schemas.microsoft.com/office/powerpoint/2010/main" val="319396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or three key regulations here that lead to this.  First, 417.5(a)(1) requiring supporting documentation for decisions in the hazard analysis.  Without support for decisions in the hazard analysis, that is a change that could affect the hazard analysis and alter the HACCP plan.  When that happens, reassessment is required by 417.4(a)(3)(</a:t>
            </a:r>
            <a:r>
              <a:rPr lang="en-US" dirty="0" err="1"/>
              <a:t>i</a:t>
            </a:r>
            <a:r>
              <a:rPr lang="en-US" dirty="0"/>
              <a:t>) and must be documented as required by 417.4(a)(3)(ii).  This second key regulation, 417.4(a)(3)(</a:t>
            </a:r>
            <a:r>
              <a:rPr lang="en-US" dirty="0" err="1"/>
              <a:t>i</a:t>
            </a:r>
            <a:r>
              <a:rPr lang="en-US" dirty="0"/>
              <a:t>), also requires that the HACCP plan must be modified immediately whenever a reassessment reveals that the plan no longer meets the requirements of 417.2(c) of this part.  Both 417.5(a)(1) and 417.4(a)(3)(</a:t>
            </a:r>
            <a:r>
              <a:rPr lang="en-US" dirty="0" err="1"/>
              <a:t>i</a:t>
            </a:r>
            <a:r>
              <a:rPr lang="en-US" dirty="0"/>
              <a:t>) remain some of the most under-documented regulations for which noncompliance exists.  The third key regulation, 9 CFR 417.3(b)(4), requires reassessment whenever a deviation not covered by a specified corrective action or an unforeseen hazard occurs.  Signals to reassess are “red flags” warning that the HACCP System may be inadequate!</a:t>
            </a:r>
          </a:p>
        </p:txBody>
      </p:sp>
      <p:sp>
        <p:nvSpPr>
          <p:cNvPr id="4" name="Slide Number Placeholder 3"/>
          <p:cNvSpPr>
            <a:spLocks noGrp="1"/>
          </p:cNvSpPr>
          <p:nvPr>
            <p:ph type="sldNum" sz="quarter" idx="10"/>
          </p:nvPr>
        </p:nvSpPr>
        <p:spPr/>
        <p:txBody>
          <a:bodyPr/>
          <a:lstStyle/>
          <a:p>
            <a:fld id="{235E4D2F-6744-4029-9DE6-E84D27296FCD}" type="slidenum">
              <a:rPr lang="en-US" smtClean="0"/>
              <a:t>33</a:t>
            </a:fld>
            <a:endParaRPr lang="en-US" dirty="0"/>
          </a:p>
        </p:txBody>
      </p:sp>
    </p:spTree>
    <p:extLst>
      <p:ext uri="{BB962C8B-B14F-4D97-AF65-F5344CB8AC3E}">
        <p14:creationId xmlns:p14="http://schemas.microsoft.com/office/powerpoint/2010/main" val="2047896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some examples.</a:t>
            </a:r>
          </a:p>
        </p:txBody>
      </p:sp>
      <p:sp>
        <p:nvSpPr>
          <p:cNvPr id="4" name="Slide Number Placeholder 3"/>
          <p:cNvSpPr>
            <a:spLocks noGrp="1"/>
          </p:cNvSpPr>
          <p:nvPr>
            <p:ph type="sldNum" sz="quarter" idx="5"/>
          </p:nvPr>
        </p:nvSpPr>
        <p:spPr/>
        <p:txBody>
          <a:bodyPr/>
          <a:lstStyle/>
          <a:p>
            <a:fld id="{235E4D2F-6744-4029-9DE6-E84D27296FCD}" type="slidenum">
              <a:rPr lang="en-US" smtClean="0"/>
              <a:t>34</a:t>
            </a:fld>
            <a:endParaRPr lang="en-US" dirty="0"/>
          </a:p>
        </p:txBody>
      </p:sp>
    </p:spTree>
    <p:extLst>
      <p:ext uri="{BB962C8B-B14F-4D97-AF65-F5344CB8AC3E}">
        <p14:creationId xmlns:p14="http://schemas.microsoft.com/office/powerpoint/2010/main" val="2828721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B7F6B67-7873-4568-BE47-9EDCBEDEA8A1}" type="datetime1">
              <a:rPr lang="en-US" smtClean="0"/>
              <a:t>6/10/2024</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274F206-DD76-49F1-8A91-1C1E74480460}"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8027D09-E374-4E7D-B519-FCBBD1C7F82C}" type="datetime1">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74F206-DD76-49F1-8A91-1C1E7448046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CB74F62-AD94-495B-B5FE-AACB6B0F0404}" type="datetime1">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74F206-DD76-49F1-8A91-1C1E7448046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7DE699-6609-4362-832F-D85B7643FBF4}" type="datetime1">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74F206-DD76-49F1-8A91-1C1E74480460}" type="slidenum">
              <a:rPr lang="en-US" smtClean="0"/>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BDD615B-0C53-4B1F-BED7-942F01D2AE39}" type="datetime1">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74F206-DD76-49F1-8A91-1C1E74480460}" type="slidenum">
              <a:rPr lang="en-US" smtClean="0"/>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348B7BE-6083-4BBF-ABB4-5859584EB572}" type="datetime1">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74F206-DD76-49F1-8A91-1C1E74480460}" type="slidenum">
              <a:rPr lang="en-US" smtClean="0"/>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22ADD94-83DA-4613-A5FD-CFF76D1390D3}" type="datetime1">
              <a:rPr lang="en-US" smtClean="0"/>
              <a:t>6/10/2024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74F206-DD76-49F1-8A91-1C1E74480460}"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54AEFB-36FC-4DD2-AA17-277CA8584A5A}" type="datetime1">
              <a:rPr lang="en-US" smtClean="0"/>
              <a:t>6/10/2024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74F206-DD76-49F1-8A91-1C1E74480460}" type="slidenum">
              <a:rPr lang="en-US" smtClean="0"/>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FA911-7AEA-434F-93EA-C2C52DB5676F}" type="datetime1">
              <a:rPr lang="en-US" smtClean="0"/>
              <a:t>6/10/2024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74F206-DD76-49F1-8A91-1C1E7448046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A168E870-D5ED-4FE8-8E33-138BB0865BD1}" type="datetime1">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74F206-DD76-49F1-8A91-1C1E74480460}"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52B36EF0-57B3-43DD-A4E0-9586D8ECEFF0}" type="datetime1">
              <a:rPr lang="en-US" smtClean="0"/>
              <a:t>6/10/2024</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274F206-DD76-49F1-8A91-1C1E74480460}" type="slidenum">
              <a:rPr lang="en-US" smtClean="0"/>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402844A-EC98-4C81-ABBF-4769D2F45DC7}" type="datetime1">
              <a:rPr lang="en-US" smtClean="0"/>
              <a:t>6/10/2024</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274F206-DD76-49F1-8A91-1C1E7448046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3.png"/><Relationship Id="rId2" Type="http://schemas.microsoft.com/office/2007/relationships/media" Target="../media/media31.m4a"/><Relationship Id="rId1" Type="http://schemas.openxmlformats.org/officeDocument/2006/relationships/tags" Target="../tags/tag27.xml"/><Relationship Id="rId6" Type="http://schemas.openxmlformats.org/officeDocument/2006/relationships/image" Target="../media/image5.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6.wmf"/><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29.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34.xm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35.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ags" Target="../tags/tag36.xml"/><Relationship Id="rId6" Type="http://schemas.openxmlformats.org/officeDocument/2006/relationships/image" Target="../media/image3.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52.m4a"/><Relationship Id="rId2" Type="http://schemas.microsoft.com/office/2007/relationships/media" Target="../media/media52.m4a"/><Relationship Id="rId1" Type="http://schemas.openxmlformats.org/officeDocument/2006/relationships/tags" Target="../tags/tag37.xm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audio" Target="../media/media58.m4a"/><Relationship Id="rId2" Type="http://schemas.microsoft.com/office/2007/relationships/media" Target="../media/media58.m4a"/><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audio" Target="../media/media59.m4a"/><Relationship Id="rId2" Type="http://schemas.microsoft.com/office/2007/relationships/media" Target="../media/media59.m4a"/><Relationship Id="rId1" Type="http://schemas.openxmlformats.org/officeDocument/2006/relationships/tags" Target="../tags/tag39.xml"/><Relationship Id="rId6" Type="http://schemas.openxmlformats.org/officeDocument/2006/relationships/image" Target="../media/image3.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audio" Target="../media/media64.m4a"/><Relationship Id="rId2" Type="http://schemas.microsoft.com/office/2007/relationships/media" Target="../media/media64.m4a"/><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audio" Target="../media/media65.m4a"/><Relationship Id="rId2" Type="http://schemas.microsoft.com/office/2007/relationships/media" Target="../media/media65.m4a"/><Relationship Id="rId1" Type="http://schemas.openxmlformats.org/officeDocument/2006/relationships/tags" Target="../tags/tag41.xml"/><Relationship Id="rId6" Type="http://schemas.openxmlformats.org/officeDocument/2006/relationships/image" Target="../media/image3.pn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audio" Target="../media/media66.m4a"/><Relationship Id="rId2" Type="http://schemas.microsoft.com/office/2007/relationships/media" Target="../media/media66.m4a"/><Relationship Id="rId1" Type="http://schemas.openxmlformats.org/officeDocument/2006/relationships/tags" Target="../tags/tag4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audio" Target="../media/media67.m4a"/><Relationship Id="rId2" Type="http://schemas.microsoft.com/office/2007/relationships/media" Target="../media/media67.m4a"/><Relationship Id="rId1" Type="http://schemas.openxmlformats.org/officeDocument/2006/relationships/tags" Target="../tags/tag43.xm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audio" Target="../media/media68.m4a"/><Relationship Id="rId7" Type="http://schemas.openxmlformats.org/officeDocument/2006/relationships/image" Target="../media/image3.png"/><Relationship Id="rId2" Type="http://schemas.microsoft.com/office/2007/relationships/media" Target="../media/media68.m4a"/><Relationship Id="rId1" Type="http://schemas.openxmlformats.org/officeDocument/2006/relationships/tags" Target="../tags/tag44.xml"/><Relationship Id="rId6" Type="http://schemas.openxmlformats.org/officeDocument/2006/relationships/image" Target="../media/image5.jpe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audio" Target="../media/media69.m4a"/><Relationship Id="rId2" Type="http://schemas.microsoft.com/office/2007/relationships/media" Target="../media/media69.m4a"/><Relationship Id="rId1" Type="http://schemas.openxmlformats.org/officeDocument/2006/relationships/tags" Target="../tags/tag4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3.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3.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msheldon\Local Settings\Temporary Internet Files\Content.IE5\QHD58DW0\MPj04423160000[1].jpg">
            <a:extLst>
              <a:ext uri="{FF2B5EF4-FFF2-40B4-BE49-F238E27FC236}">
                <a16:creationId xmlns:a16="http://schemas.microsoft.com/office/drawing/2014/main" id="{87DE92E0-CA9A-4867-9B75-7AC461F23088}"/>
              </a:ext>
            </a:extLst>
          </p:cNvPr>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
        <p:nvSpPr>
          <p:cNvPr id="2" name="Title 1">
            <a:extLst>
              <a:ext uri="{FF2B5EF4-FFF2-40B4-BE49-F238E27FC236}">
                <a16:creationId xmlns:a16="http://schemas.microsoft.com/office/drawing/2014/main" id="{0CFE7158-13D7-4A89-9227-F1B164D0BBBC}"/>
              </a:ext>
            </a:extLst>
          </p:cNvPr>
          <p:cNvSpPr>
            <a:spLocks noGrp="1"/>
          </p:cNvSpPr>
          <p:nvPr>
            <p:ph type="ctrTitle"/>
          </p:nvPr>
        </p:nvSpPr>
        <p:spPr/>
        <p:txBody>
          <a:bodyPr/>
          <a:lstStyle/>
          <a:p>
            <a:pPr algn="ctr"/>
            <a:r>
              <a:rPr lang="en-US" dirty="0"/>
              <a:t>The Regulatory Cascade</a:t>
            </a:r>
          </a:p>
        </p:txBody>
      </p:sp>
      <p:sp>
        <p:nvSpPr>
          <p:cNvPr id="3" name="Subtitle 2">
            <a:extLst>
              <a:ext uri="{FF2B5EF4-FFF2-40B4-BE49-F238E27FC236}">
                <a16:creationId xmlns:a16="http://schemas.microsoft.com/office/drawing/2014/main" id="{9EB08A61-75F9-4458-911E-BE8A1B8D584C}"/>
              </a:ext>
            </a:extLst>
          </p:cNvPr>
          <p:cNvSpPr>
            <a:spLocks noGrp="1"/>
          </p:cNvSpPr>
          <p:nvPr>
            <p:ph type="subTitle" idx="1"/>
          </p:nvPr>
        </p:nvSpPr>
        <p:spPr/>
        <p:txBody>
          <a:bodyPr/>
          <a:lstStyle/>
          <a:p>
            <a:endParaRPr lang="en-US"/>
          </a:p>
        </p:txBody>
      </p:sp>
      <p:pic>
        <p:nvPicPr>
          <p:cNvPr id="9" name="Audio 8">
            <a:hlinkClick r:id="" action="ppaction://media"/>
            <a:extLst>
              <a:ext uri="{FF2B5EF4-FFF2-40B4-BE49-F238E27FC236}">
                <a16:creationId xmlns:a16="http://schemas.microsoft.com/office/drawing/2014/main" id="{63859B13-9584-447A-94E8-744A1FA418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5346093"/>
      </p:ext>
    </p:extLst>
  </p:cSld>
  <p:clrMapOvr>
    <a:masterClrMapping/>
  </p:clrMapOvr>
  <mc:AlternateContent xmlns:mc="http://schemas.openxmlformats.org/markup-compatibility/2006">
    <mc:Choice xmlns:p14="http://schemas.microsoft.com/office/powerpoint/2010/main" Requires="p14">
      <p:transition spd="slow" p14:dur="2000" advTm="32607"/>
    </mc:Choice>
    <mc:Fallback>
      <p:transition spd="slow" advTm="3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97E40A9-32C9-4EA3-AF36-9876D44AF3FF}"/>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2531" name="Rectangle 3">
            <a:extLst>
              <a:ext uri="{FF2B5EF4-FFF2-40B4-BE49-F238E27FC236}">
                <a16:creationId xmlns:a16="http://schemas.microsoft.com/office/drawing/2014/main" id="{534A9CA9-6F9E-465A-B907-E89FABD48A7C}"/>
              </a:ext>
            </a:extLst>
          </p:cNvPr>
          <p:cNvSpPr>
            <a:spLocks noGrp="1" noChangeArrowheads="1"/>
          </p:cNvSpPr>
          <p:nvPr>
            <p:ph type="body" idx="1"/>
          </p:nvPr>
        </p:nvSpPr>
        <p:spPr/>
        <p:txBody>
          <a:bodyPr/>
          <a:lstStyle/>
          <a:p>
            <a:r>
              <a:rPr lang="en-US" altLang="en-US" sz="3200" dirty="0"/>
              <a:t>SPS, SSOP, and HACCP regulations are interrelated and parts of a whole, the food safety system.</a:t>
            </a:r>
          </a:p>
          <a:p>
            <a:endParaRPr lang="en-US" altLang="en-US" dirty="0"/>
          </a:p>
          <a:p>
            <a:r>
              <a:rPr lang="en-US" altLang="en-US" sz="3200" dirty="0"/>
              <a:t>HACCP regulations are designed to prevent food safety hazards from occurring.</a:t>
            </a:r>
          </a:p>
        </p:txBody>
      </p:sp>
      <p:pic>
        <p:nvPicPr>
          <p:cNvPr id="4" name="Audio 3">
            <a:hlinkClick r:id="" action="ppaction://media"/>
            <a:extLst>
              <a:ext uri="{FF2B5EF4-FFF2-40B4-BE49-F238E27FC236}">
                <a16:creationId xmlns:a16="http://schemas.microsoft.com/office/drawing/2014/main" id="{6E56F4FC-2736-4204-A531-5EC7C6FEA63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6247"/>
    </mc:Choice>
    <mc:Fallback>
      <p:transition spd="slow" advTm="1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animEffect transition="in" filter="fade">
                                      <p:cBhvr>
                                        <p:cTn id="11" dur="500"/>
                                        <p:tgtEl>
                                          <p:spTgt spid="22531">
                                            <p:txEl>
                                              <p:pRg st="2" end="2"/>
                                            </p:txEl>
                                          </p:spTgt>
                                        </p:tgtEl>
                                      </p:cBhvr>
                                    </p:animEffect>
                                    <p:anim calcmode="lin" valueType="num">
                                      <p:cBhvr>
                                        <p:cTn id="12"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13" dur="500" fill="hold"/>
                                        <p:tgtEl>
                                          <p:spTgt spid="2253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4EC2686-FAA4-4FD2-85F8-4A255587E48B}"/>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5603" name="Rectangle 3">
            <a:extLst>
              <a:ext uri="{FF2B5EF4-FFF2-40B4-BE49-F238E27FC236}">
                <a16:creationId xmlns:a16="http://schemas.microsoft.com/office/drawing/2014/main" id="{7A66A97E-1F4A-43C7-BAE2-97499555C603}"/>
              </a:ext>
            </a:extLst>
          </p:cNvPr>
          <p:cNvSpPr>
            <a:spLocks noGrp="1" noChangeArrowheads="1"/>
          </p:cNvSpPr>
          <p:nvPr>
            <p:ph type="body" idx="1"/>
          </p:nvPr>
        </p:nvSpPr>
        <p:spPr/>
        <p:txBody>
          <a:bodyPr>
            <a:normAutofit/>
          </a:bodyPr>
          <a:lstStyle/>
          <a:p>
            <a:r>
              <a:rPr lang="en-US" altLang="en-US" sz="3200" dirty="0"/>
              <a:t>It is extremely important to recognize that both SPS programs and SSOP programs are pre-requisite to HACCP programs.</a:t>
            </a:r>
          </a:p>
          <a:p>
            <a:r>
              <a:rPr lang="en-US" altLang="en-US" sz="3200" dirty="0"/>
              <a:t>That is why, together with other pre-requisite programs, they form the base of the food safety pyramid!</a:t>
            </a:r>
          </a:p>
        </p:txBody>
      </p:sp>
      <p:pic>
        <p:nvPicPr>
          <p:cNvPr id="2" name="Audio 1">
            <a:hlinkClick r:id="" action="ppaction://media"/>
            <a:extLst>
              <a:ext uri="{FF2B5EF4-FFF2-40B4-BE49-F238E27FC236}">
                <a16:creationId xmlns:a16="http://schemas.microsoft.com/office/drawing/2014/main" id="{52A9B031-C186-4CBD-A9EE-00BA82CB67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5930"/>
    </mc:Choice>
    <mc:Fallback>
      <p:transition spd="slow" advTm="35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animEffect transition="in" filter="fade">
                                      <p:cBhvr>
                                        <p:cTn id="11" dur="500"/>
                                        <p:tgtEl>
                                          <p:spTgt spid="25603">
                                            <p:txEl>
                                              <p:pRg st="1" end="1"/>
                                            </p:txEl>
                                          </p:spTgt>
                                        </p:tgtEl>
                                      </p:cBhvr>
                                    </p:animEffect>
                                    <p:anim calcmode="lin" valueType="num">
                                      <p:cBhvr>
                                        <p:cTn id="12"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2901D33-5273-45F3-9051-D8646B4F791A}"/>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3555" name="Rectangle 3">
            <a:extLst>
              <a:ext uri="{FF2B5EF4-FFF2-40B4-BE49-F238E27FC236}">
                <a16:creationId xmlns:a16="http://schemas.microsoft.com/office/drawing/2014/main" id="{E445B5AF-93C9-4638-98AB-AECB9597C5DD}"/>
              </a:ext>
            </a:extLst>
          </p:cNvPr>
          <p:cNvSpPr>
            <a:spLocks noGrp="1" noChangeArrowheads="1"/>
          </p:cNvSpPr>
          <p:nvPr>
            <p:ph type="body" idx="1"/>
          </p:nvPr>
        </p:nvSpPr>
        <p:spPr/>
        <p:txBody>
          <a:bodyPr/>
          <a:lstStyle/>
          <a:p>
            <a:pPr>
              <a:lnSpc>
                <a:spcPct val="90000"/>
              </a:lnSpc>
            </a:pPr>
            <a:r>
              <a:rPr lang="en-US" altLang="en-US" sz="3200" dirty="0"/>
              <a:t>Other pre-requisite programs help to provide the basic environmental and operating conditions that are necessary for the production of safe, wholesome food.</a:t>
            </a:r>
          </a:p>
          <a:p>
            <a:pPr lvl="1">
              <a:lnSpc>
                <a:spcPct val="90000"/>
              </a:lnSpc>
            </a:pPr>
            <a:r>
              <a:rPr lang="en-US" altLang="en-US" sz="2800" dirty="0"/>
              <a:t>They may support SPS, SSOP, or HACCP programs.</a:t>
            </a:r>
          </a:p>
          <a:p>
            <a:pPr lvl="1">
              <a:lnSpc>
                <a:spcPct val="90000"/>
              </a:lnSpc>
            </a:pPr>
            <a:r>
              <a:rPr lang="en-US" altLang="en-US" sz="2800" dirty="0"/>
              <a:t>If not followed or implemented as designed, they may not provide support for the programs as intended.</a:t>
            </a:r>
          </a:p>
        </p:txBody>
      </p:sp>
      <p:pic>
        <p:nvPicPr>
          <p:cNvPr id="2" name="Audio 1">
            <a:hlinkClick r:id="" action="ppaction://media"/>
            <a:extLst>
              <a:ext uri="{FF2B5EF4-FFF2-40B4-BE49-F238E27FC236}">
                <a16:creationId xmlns:a16="http://schemas.microsoft.com/office/drawing/2014/main" id="{EC2CFFF1-2259-4FD3-B60A-97529BB992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061"/>
    </mc:Choice>
    <mc:Fallback>
      <p:transition spd="slow" advTm="29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animEffect transition="in" filter="fade">
                                      <p:cBhvr>
                                        <p:cTn id="11" dur="500"/>
                                        <p:tgtEl>
                                          <p:spTgt spid="23555">
                                            <p:txEl>
                                              <p:pRg st="1" end="1"/>
                                            </p:txEl>
                                          </p:spTgt>
                                        </p:tgtEl>
                                      </p:cBhvr>
                                    </p:animEffect>
                                    <p:anim calcmode="lin" valueType="num">
                                      <p:cBhvr>
                                        <p:cTn id="12"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35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3555">
                                            <p:txEl>
                                              <p:pRg st="2" end="2"/>
                                            </p:txEl>
                                          </p:spTgt>
                                        </p:tgtEl>
                                        <p:attrNameLst>
                                          <p:attrName>style.visibility</p:attrName>
                                        </p:attrNameLst>
                                      </p:cBhvr>
                                      <p:to>
                                        <p:strVal val="visible"/>
                                      </p:to>
                                    </p:set>
                                    <p:animEffect transition="in" filter="fade">
                                      <p:cBhvr>
                                        <p:cTn id="18" dur="500"/>
                                        <p:tgtEl>
                                          <p:spTgt spid="23555">
                                            <p:txEl>
                                              <p:pRg st="2" end="2"/>
                                            </p:txEl>
                                          </p:spTgt>
                                        </p:tgtEl>
                                      </p:cBhvr>
                                    </p:animEffect>
                                    <p:anim calcmode="lin" valueType="num">
                                      <p:cBhvr>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355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58CB818-46FF-47EC-92AC-3472B6A1F51F}"/>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4579" name="Rectangle 3">
            <a:extLst>
              <a:ext uri="{FF2B5EF4-FFF2-40B4-BE49-F238E27FC236}">
                <a16:creationId xmlns:a16="http://schemas.microsoft.com/office/drawing/2014/main" id="{074363BF-1D87-4850-B16F-DAC532FAB570}"/>
              </a:ext>
            </a:extLst>
          </p:cNvPr>
          <p:cNvSpPr>
            <a:spLocks noGrp="1" noChangeArrowheads="1"/>
          </p:cNvSpPr>
          <p:nvPr>
            <p:ph type="body" idx="1"/>
          </p:nvPr>
        </p:nvSpPr>
        <p:spPr/>
        <p:txBody>
          <a:bodyPr/>
          <a:lstStyle/>
          <a:p>
            <a:r>
              <a:rPr lang="en-US" altLang="en-US" sz="3200" dirty="0"/>
              <a:t>Other pre-requisite programs often cause confusion among both agency and industry personnel because they do not have specific regulations associated with them.</a:t>
            </a:r>
          </a:p>
          <a:p>
            <a:r>
              <a:rPr lang="en-US" altLang="en-US" sz="3200" dirty="0"/>
              <a:t>None the less, if not followed they often result in regulatory noncompliance.</a:t>
            </a:r>
          </a:p>
        </p:txBody>
      </p:sp>
      <p:pic>
        <p:nvPicPr>
          <p:cNvPr id="2" name="Audio 1">
            <a:hlinkClick r:id="" action="ppaction://media"/>
            <a:extLst>
              <a:ext uri="{FF2B5EF4-FFF2-40B4-BE49-F238E27FC236}">
                <a16:creationId xmlns:a16="http://schemas.microsoft.com/office/drawing/2014/main" id="{590E5B44-056D-427D-AC4F-9220E5D66AD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1667"/>
    </mc:Choice>
    <mc:Fallback>
      <p:transition spd="slow" advTm="21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Effect transition="in" filter="fade">
                                      <p:cBhvr>
                                        <p:cTn id="11" dur="500"/>
                                        <p:tgtEl>
                                          <p:spTgt spid="24579">
                                            <p:txEl>
                                              <p:pRg st="1" end="1"/>
                                            </p:txEl>
                                          </p:spTgt>
                                        </p:tgtEl>
                                      </p:cBhvr>
                                    </p:animEffect>
                                    <p:anim calcmode="lin" valueType="num">
                                      <p:cBhvr>
                                        <p:cTn id="12"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0786B33-6F1D-4C73-82E1-552F5FE1D862}"/>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30723" name="Rectangle 3">
            <a:extLst>
              <a:ext uri="{FF2B5EF4-FFF2-40B4-BE49-F238E27FC236}">
                <a16:creationId xmlns:a16="http://schemas.microsoft.com/office/drawing/2014/main" id="{73C4A474-4E4E-4D98-9B34-9E4DFC42351D}"/>
              </a:ext>
            </a:extLst>
          </p:cNvPr>
          <p:cNvSpPr>
            <a:spLocks noGrp="1" noChangeArrowheads="1"/>
          </p:cNvSpPr>
          <p:nvPr>
            <p:ph type="body" idx="1"/>
          </p:nvPr>
        </p:nvSpPr>
        <p:spPr/>
        <p:txBody>
          <a:bodyPr>
            <a:normAutofit/>
          </a:bodyPr>
          <a:lstStyle/>
          <a:p>
            <a:pPr>
              <a:lnSpc>
                <a:spcPct val="90000"/>
              </a:lnSpc>
            </a:pPr>
            <a:r>
              <a:rPr lang="en-US" altLang="en-US" sz="3200" dirty="0"/>
              <a:t>When faced with no other pre-requisite program, an inadequate other pre-requisite program, or another pre-requisite program that is not being implemented as designed, ask…</a:t>
            </a:r>
          </a:p>
          <a:p>
            <a:pPr>
              <a:lnSpc>
                <a:spcPct val="90000"/>
              </a:lnSpc>
            </a:pPr>
            <a:r>
              <a:rPr lang="en-US" altLang="en-US" sz="3200" dirty="0"/>
              <a:t>What is the result?</a:t>
            </a:r>
          </a:p>
          <a:p>
            <a:pPr>
              <a:lnSpc>
                <a:spcPct val="90000"/>
              </a:lnSpc>
            </a:pPr>
            <a:r>
              <a:rPr lang="en-US" altLang="en-US" sz="3200" dirty="0"/>
              <a:t>That should guide us to the nature of the noncompliance.</a:t>
            </a:r>
          </a:p>
        </p:txBody>
      </p:sp>
      <p:pic>
        <p:nvPicPr>
          <p:cNvPr id="2" name="Audio 1">
            <a:hlinkClick r:id="" action="ppaction://media"/>
            <a:extLst>
              <a:ext uri="{FF2B5EF4-FFF2-40B4-BE49-F238E27FC236}">
                <a16:creationId xmlns:a16="http://schemas.microsoft.com/office/drawing/2014/main" id="{F28DCE97-35AB-45D9-B1FD-2854CC5088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5264"/>
    </mc:Choice>
    <mc:Fallback>
      <p:transition spd="slow" advTm="2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animEffect transition="in" filter="fade">
                                      <p:cBhvr>
                                        <p:cTn id="11" dur="500"/>
                                        <p:tgtEl>
                                          <p:spTgt spid="30723">
                                            <p:txEl>
                                              <p:pRg st="1" end="1"/>
                                            </p:txEl>
                                          </p:spTgt>
                                        </p:tgtEl>
                                      </p:cBhvr>
                                    </p:animEffect>
                                    <p:anim calcmode="lin" valueType="num">
                                      <p:cBhvr>
                                        <p:cTn id="12"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307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0723">
                                            <p:txEl>
                                              <p:pRg st="2" end="2"/>
                                            </p:txEl>
                                          </p:spTgt>
                                        </p:tgtEl>
                                        <p:attrNameLst>
                                          <p:attrName>style.visibility</p:attrName>
                                        </p:attrNameLst>
                                      </p:cBhvr>
                                      <p:to>
                                        <p:strVal val="visible"/>
                                      </p:to>
                                    </p:set>
                                    <p:animEffect transition="in" filter="fade">
                                      <p:cBhvr>
                                        <p:cTn id="18" dur="500"/>
                                        <p:tgtEl>
                                          <p:spTgt spid="30723">
                                            <p:txEl>
                                              <p:pRg st="2" end="2"/>
                                            </p:txEl>
                                          </p:spTgt>
                                        </p:tgtEl>
                                      </p:cBhvr>
                                    </p:animEffect>
                                    <p:anim calcmode="lin" valueType="num">
                                      <p:cBhvr>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07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D4C7BA8-F00E-4D0C-87EE-F6207A552D43}"/>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6627" name="Rectangle 3">
            <a:extLst>
              <a:ext uri="{FF2B5EF4-FFF2-40B4-BE49-F238E27FC236}">
                <a16:creationId xmlns:a16="http://schemas.microsoft.com/office/drawing/2014/main" id="{A0F53BF3-79F5-4F04-9429-D604566CFA13}"/>
              </a:ext>
            </a:extLst>
          </p:cNvPr>
          <p:cNvSpPr>
            <a:spLocks noGrp="1" noChangeArrowheads="1"/>
          </p:cNvSpPr>
          <p:nvPr>
            <p:ph type="body" idx="1"/>
          </p:nvPr>
        </p:nvSpPr>
        <p:spPr/>
        <p:txBody>
          <a:bodyPr/>
          <a:lstStyle/>
          <a:p>
            <a:pPr>
              <a:lnSpc>
                <a:spcPct val="90000"/>
              </a:lnSpc>
            </a:pPr>
            <a:r>
              <a:rPr lang="en-US" altLang="en-US" sz="3200" dirty="0"/>
              <a:t>For instance…</a:t>
            </a:r>
          </a:p>
          <a:p>
            <a:pPr lvl="1">
              <a:lnSpc>
                <a:spcPct val="90000"/>
              </a:lnSpc>
            </a:pPr>
            <a:r>
              <a:rPr lang="en-US" altLang="en-US" sz="2800" dirty="0"/>
              <a:t>The establishment has a pre-requisite program with a SOP for taking out the trash.  </a:t>
            </a:r>
          </a:p>
          <a:p>
            <a:pPr lvl="1">
              <a:lnSpc>
                <a:spcPct val="90000"/>
              </a:lnSpc>
            </a:pPr>
            <a:r>
              <a:rPr lang="en-US" altLang="en-US" sz="2800" dirty="0"/>
              <a:t>If not followed, not taking out the trash might result in the overflowing of trash cans.</a:t>
            </a:r>
          </a:p>
          <a:p>
            <a:pPr lvl="1">
              <a:lnSpc>
                <a:spcPct val="90000"/>
              </a:lnSpc>
            </a:pPr>
            <a:r>
              <a:rPr lang="en-US" altLang="en-US" sz="2800" dirty="0"/>
              <a:t>If in a hallway, this results in an insanitary condition that doesn’t affect product-SPS Noncompliance.</a:t>
            </a:r>
          </a:p>
        </p:txBody>
      </p:sp>
      <p:pic>
        <p:nvPicPr>
          <p:cNvPr id="2" name="Audio 1">
            <a:hlinkClick r:id="" action="ppaction://media"/>
            <a:extLst>
              <a:ext uri="{FF2B5EF4-FFF2-40B4-BE49-F238E27FC236}">
                <a16:creationId xmlns:a16="http://schemas.microsoft.com/office/drawing/2014/main" id="{FAA5519D-BC95-4E59-A439-E72A7755CA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6728"/>
    </mc:Choice>
    <mc:Fallback>
      <p:transition spd="slow" advTm="3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animEffect transition="in" filter="fade">
                                      <p:cBhvr>
                                        <p:cTn id="11" dur="500"/>
                                        <p:tgtEl>
                                          <p:spTgt spid="26627">
                                            <p:txEl>
                                              <p:pRg st="1" end="1"/>
                                            </p:txEl>
                                          </p:spTgt>
                                        </p:tgtEl>
                                      </p:cBhvr>
                                    </p:animEffect>
                                    <p:anim calcmode="lin" valueType="num">
                                      <p:cBhvr>
                                        <p:cTn id="12"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6627">
                                            <p:txEl>
                                              <p:pRg st="2" end="2"/>
                                            </p:txEl>
                                          </p:spTgt>
                                        </p:tgtEl>
                                        <p:attrNameLst>
                                          <p:attrName>style.visibility</p:attrName>
                                        </p:attrNameLst>
                                      </p:cBhvr>
                                      <p:to>
                                        <p:strVal val="visible"/>
                                      </p:to>
                                    </p:set>
                                    <p:animEffect transition="in" filter="fade">
                                      <p:cBhvr>
                                        <p:cTn id="18" dur="500"/>
                                        <p:tgtEl>
                                          <p:spTgt spid="26627">
                                            <p:txEl>
                                              <p:pRg st="2" end="2"/>
                                            </p:txEl>
                                          </p:spTgt>
                                        </p:tgtEl>
                                      </p:cBhvr>
                                    </p:animEffect>
                                    <p:anim calcmode="lin" valueType="num">
                                      <p:cBhvr>
                                        <p:cTn id="19" dur="5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66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Effect transition="in" filter="fade">
                                      <p:cBhvr>
                                        <p:cTn id="25" dur="500"/>
                                        <p:tgtEl>
                                          <p:spTgt spid="26627">
                                            <p:txEl>
                                              <p:pRg st="3" end="3"/>
                                            </p:txEl>
                                          </p:spTgt>
                                        </p:tgtEl>
                                      </p:cBhvr>
                                    </p:animEffect>
                                    <p:anim calcmode="lin" valueType="num">
                                      <p:cBhvr>
                                        <p:cTn id="26"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662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2C47903-4DD9-44E0-8707-BFC920F33BDE}"/>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7651" name="Rectangle 3">
            <a:extLst>
              <a:ext uri="{FF2B5EF4-FFF2-40B4-BE49-F238E27FC236}">
                <a16:creationId xmlns:a16="http://schemas.microsoft.com/office/drawing/2014/main" id="{9C6F3A14-4099-4025-8A19-3CBAE82A127D}"/>
              </a:ext>
            </a:extLst>
          </p:cNvPr>
          <p:cNvSpPr>
            <a:spLocks noGrp="1" noChangeArrowheads="1"/>
          </p:cNvSpPr>
          <p:nvPr>
            <p:ph type="body" idx="1"/>
          </p:nvPr>
        </p:nvSpPr>
        <p:spPr/>
        <p:txBody>
          <a:bodyPr/>
          <a:lstStyle/>
          <a:p>
            <a:r>
              <a:rPr lang="en-US" altLang="en-US" sz="3200" dirty="0"/>
              <a:t>For instance…</a:t>
            </a:r>
          </a:p>
          <a:p>
            <a:pPr lvl="1"/>
            <a:r>
              <a:rPr lang="en-US" altLang="en-US" sz="2800" dirty="0"/>
              <a:t>The establishment has a GMP calling for their employees to wash their hands after using the restroom.</a:t>
            </a:r>
          </a:p>
          <a:p>
            <a:pPr lvl="1"/>
            <a:r>
              <a:rPr lang="en-US" altLang="en-US" sz="2800" dirty="0"/>
              <a:t>If the employees fail to follow that GMP and then handled product with their bare hands, they may contaminate product resulting in SSOP noncompliance. </a:t>
            </a:r>
          </a:p>
        </p:txBody>
      </p:sp>
      <p:pic>
        <p:nvPicPr>
          <p:cNvPr id="2" name="Audio 1">
            <a:hlinkClick r:id="" action="ppaction://media"/>
            <a:extLst>
              <a:ext uri="{FF2B5EF4-FFF2-40B4-BE49-F238E27FC236}">
                <a16:creationId xmlns:a16="http://schemas.microsoft.com/office/drawing/2014/main" id="{4D328844-205C-4328-B9F9-0A590974451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995"/>
    </mc:Choice>
    <mc:Fallback>
      <p:transition spd="slow" advTm="29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animEffect transition="in" filter="fade">
                                      <p:cBhvr>
                                        <p:cTn id="11" dur="500"/>
                                        <p:tgtEl>
                                          <p:spTgt spid="27651">
                                            <p:txEl>
                                              <p:pRg st="1" end="1"/>
                                            </p:txEl>
                                          </p:spTgt>
                                        </p:tgtEl>
                                      </p:cBhvr>
                                    </p:animEffect>
                                    <p:anim calcmode="lin" valueType="num">
                                      <p:cBhvr>
                                        <p:cTn id="12"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76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7651">
                                            <p:txEl>
                                              <p:pRg st="2" end="2"/>
                                            </p:txEl>
                                          </p:spTgt>
                                        </p:tgtEl>
                                        <p:attrNameLst>
                                          <p:attrName>style.visibility</p:attrName>
                                        </p:attrNameLst>
                                      </p:cBhvr>
                                      <p:to>
                                        <p:strVal val="visible"/>
                                      </p:to>
                                    </p:set>
                                    <p:animEffect transition="in" filter="fade">
                                      <p:cBhvr>
                                        <p:cTn id="18" dur="500"/>
                                        <p:tgtEl>
                                          <p:spTgt spid="27651">
                                            <p:txEl>
                                              <p:pRg st="2" end="2"/>
                                            </p:txEl>
                                          </p:spTgt>
                                        </p:tgtEl>
                                      </p:cBhvr>
                                    </p:animEffect>
                                    <p:anim calcmode="lin" valueType="num">
                                      <p:cBhvr>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76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440B58E-1EEE-49B2-908A-5C59ECD9DA16}"/>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8675" name="Rectangle 3">
            <a:extLst>
              <a:ext uri="{FF2B5EF4-FFF2-40B4-BE49-F238E27FC236}">
                <a16:creationId xmlns:a16="http://schemas.microsoft.com/office/drawing/2014/main" id="{CE7E8F96-AED0-4344-A15C-07440243655D}"/>
              </a:ext>
            </a:extLst>
          </p:cNvPr>
          <p:cNvSpPr>
            <a:spLocks noGrp="1" noChangeArrowheads="1"/>
          </p:cNvSpPr>
          <p:nvPr>
            <p:ph type="body" idx="1"/>
          </p:nvPr>
        </p:nvSpPr>
        <p:spPr/>
        <p:txBody>
          <a:bodyPr/>
          <a:lstStyle/>
          <a:p>
            <a:pPr>
              <a:lnSpc>
                <a:spcPct val="90000"/>
              </a:lnSpc>
            </a:pPr>
            <a:r>
              <a:rPr lang="en-US" altLang="en-US" sz="3200" dirty="0"/>
              <a:t>For instance…</a:t>
            </a:r>
          </a:p>
          <a:p>
            <a:pPr lvl="1">
              <a:lnSpc>
                <a:spcPct val="90000"/>
              </a:lnSpc>
            </a:pPr>
            <a:r>
              <a:rPr lang="en-US" altLang="en-US" sz="2800" dirty="0"/>
              <a:t>The establishment has a pre-requisite program for determining the age of cattle that are slaughtered using dentition.</a:t>
            </a:r>
          </a:p>
          <a:p>
            <a:pPr lvl="1">
              <a:lnSpc>
                <a:spcPct val="90000"/>
              </a:lnSpc>
            </a:pPr>
            <a:r>
              <a:rPr lang="en-US" altLang="en-US" sz="2800" dirty="0"/>
              <a:t>The establishment’s hazard analysis concludes that BSE is not a hazard reasonably likely to occur due, in part, to this program.</a:t>
            </a:r>
          </a:p>
          <a:p>
            <a:pPr lvl="1">
              <a:lnSpc>
                <a:spcPct val="90000"/>
              </a:lnSpc>
            </a:pPr>
            <a:r>
              <a:rPr lang="en-US" altLang="en-US" sz="2800" dirty="0"/>
              <a:t>If not followed, what has occurred?</a:t>
            </a:r>
          </a:p>
        </p:txBody>
      </p:sp>
      <p:pic>
        <p:nvPicPr>
          <p:cNvPr id="3" name="Audio 2">
            <a:hlinkClick r:id="" action="ppaction://media"/>
            <a:extLst>
              <a:ext uri="{FF2B5EF4-FFF2-40B4-BE49-F238E27FC236}">
                <a16:creationId xmlns:a16="http://schemas.microsoft.com/office/drawing/2014/main" id="{E0C2E1B8-984C-4D94-BEB9-2527C15E6D4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639"/>
    </mc:Choice>
    <mc:Fallback>
      <p:transition spd="slow" advTm="3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animEffect transition="in" filter="fade">
                                      <p:cBhvr>
                                        <p:cTn id="11" dur="500"/>
                                        <p:tgtEl>
                                          <p:spTgt spid="28675">
                                            <p:txEl>
                                              <p:pRg st="1" end="1"/>
                                            </p:txEl>
                                          </p:spTgt>
                                        </p:tgtEl>
                                      </p:cBhvr>
                                    </p:animEffect>
                                    <p:anim calcmode="lin" valueType="num">
                                      <p:cBhvr>
                                        <p:cTn id="12"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86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8675">
                                            <p:txEl>
                                              <p:pRg st="2" end="2"/>
                                            </p:txEl>
                                          </p:spTgt>
                                        </p:tgtEl>
                                        <p:attrNameLst>
                                          <p:attrName>style.visibility</p:attrName>
                                        </p:attrNameLst>
                                      </p:cBhvr>
                                      <p:to>
                                        <p:strVal val="visible"/>
                                      </p:to>
                                    </p:set>
                                    <p:animEffect transition="in" filter="fade">
                                      <p:cBhvr>
                                        <p:cTn id="18" dur="500"/>
                                        <p:tgtEl>
                                          <p:spTgt spid="28675">
                                            <p:txEl>
                                              <p:pRg st="2" end="2"/>
                                            </p:txEl>
                                          </p:spTgt>
                                        </p:tgtEl>
                                      </p:cBhvr>
                                    </p:animEffect>
                                    <p:anim calcmode="lin" valueType="num">
                                      <p:cBhvr>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86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Effect transition="in" filter="fade">
                                      <p:cBhvr>
                                        <p:cTn id="25" dur="500"/>
                                        <p:tgtEl>
                                          <p:spTgt spid="28675">
                                            <p:txEl>
                                              <p:pRg st="3" end="3"/>
                                            </p:txEl>
                                          </p:spTgt>
                                        </p:tgtEl>
                                      </p:cBhvr>
                                    </p:animEffect>
                                    <p:anim calcmode="lin" valueType="num">
                                      <p:cBhvr>
                                        <p:cTn id="26"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867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00B5D3F-6099-462E-9904-AD3727F017AB}"/>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9699" name="Rectangle 3">
            <a:extLst>
              <a:ext uri="{FF2B5EF4-FFF2-40B4-BE49-F238E27FC236}">
                <a16:creationId xmlns:a16="http://schemas.microsoft.com/office/drawing/2014/main" id="{E54FE168-2F52-43EC-B155-C3A2251DB72E}"/>
              </a:ext>
            </a:extLst>
          </p:cNvPr>
          <p:cNvSpPr>
            <a:spLocks noGrp="1" noChangeArrowheads="1"/>
          </p:cNvSpPr>
          <p:nvPr>
            <p:ph type="body" idx="1"/>
          </p:nvPr>
        </p:nvSpPr>
        <p:spPr/>
        <p:txBody>
          <a:bodyPr>
            <a:normAutofit lnSpcReduction="10000"/>
          </a:bodyPr>
          <a:lstStyle/>
          <a:p>
            <a:pPr>
              <a:lnSpc>
                <a:spcPct val="90000"/>
              </a:lnSpc>
            </a:pPr>
            <a:r>
              <a:rPr lang="en-US" altLang="en-US" sz="3200" dirty="0"/>
              <a:t>Answer:</a:t>
            </a:r>
          </a:p>
          <a:p>
            <a:pPr>
              <a:lnSpc>
                <a:spcPct val="90000"/>
              </a:lnSpc>
            </a:pPr>
            <a:r>
              <a:rPr lang="en-US" altLang="en-US" sz="3200" dirty="0"/>
              <a:t>There would be regulatory noncompliance with 9 CFR 417.5(a)(1), since, if not followed, the establishment’s pre-requisite program does not support the decision they made in their hazard analysis.</a:t>
            </a:r>
          </a:p>
          <a:p>
            <a:pPr>
              <a:lnSpc>
                <a:spcPct val="90000"/>
              </a:lnSpc>
            </a:pPr>
            <a:r>
              <a:rPr lang="en-US" altLang="en-US" sz="3200" dirty="0"/>
              <a:t>Similar situations-Allergens, Testing for STEC</a:t>
            </a:r>
          </a:p>
        </p:txBody>
      </p:sp>
      <p:pic>
        <p:nvPicPr>
          <p:cNvPr id="3" name="Audio 2">
            <a:hlinkClick r:id="" action="ppaction://media"/>
            <a:extLst>
              <a:ext uri="{FF2B5EF4-FFF2-40B4-BE49-F238E27FC236}">
                <a16:creationId xmlns:a16="http://schemas.microsoft.com/office/drawing/2014/main" id="{0422A827-2CAE-41DC-A84F-A826D1385FE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8116"/>
    </mc:Choice>
    <mc:Fallback>
      <p:transition spd="slow" advTm="3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fade">
                                      <p:cBhvr>
                                        <p:cTn id="11" dur="500"/>
                                        <p:tgtEl>
                                          <p:spTgt spid="29699">
                                            <p:txEl>
                                              <p:pRg st="1" end="1"/>
                                            </p:txEl>
                                          </p:spTgt>
                                        </p:tgtEl>
                                      </p:cBhvr>
                                    </p:animEffect>
                                    <p:anim calcmode="lin" valueType="num">
                                      <p:cBhvr>
                                        <p:cTn id="12"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96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9699">
                                            <p:txEl>
                                              <p:pRg st="2" end="2"/>
                                            </p:txEl>
                                          </p:spTgt>
                                        </p:tgtEl>
                                        <p:attrNameLst>
                                          <p:attrName>style.visibility</p:attrName>
                                        </p:attrNameLst>
                                      </p:cBhvr>
                                      <p:to>
                                        <p:strVal val="visible"/>
                                      </p:to>
                                    </p:set>
                                    <p:animEffect transition="in" filter="fade">
                                      <p:cBhvr>
                                        <p:cTn id="18" dur="500"/>
                                        <p:tgtEl>
                                          <p:spTgt spid="29699">
                                            <p:txEl>
                                              <p:pRg st="2" end="2"/>
                                            </p:txEl>
                                          </p:spTgt>
                                        </p:tgtEl>
                                      </p:cBhvr>
                                    </p:animEffect>
                                    <p:anim calcmode="lin" valueType="num">
                                      <p:cBhvr>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96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147CEFB-E57C-4C2A-A810-22AFCAE42374}"/>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31747" name="Rectangle 3">
            <a:extLst>
              <a:ext uri="{FF2B5EF4-FFF2-40B4-BE49-F238E27FC236}">
                <a16:creationId xmlns:a16="http://schemas.microsoft.com/office/drawing/2014/main" id="{9C17591B-286C-418B-9FE3-2BCDE95A7C46}"/>
              </a:ext>
            </a:extLst>
          </p:cNvPr>
          <p:cNvSpPr>
            <a:spLocks noGrp="1" noChangeArrowheads="1"/>
          </p:cNvSpPr>
          <p:nvPr>
            <p:ph type="body" idx="1"/>
          </p:nvPr>
        </p:nvSpPr>
        <p:spPr/>
        <p:txBody>
          <a:bodyPr/>
          <a:lstStyle/>
          <a:p>
            <a:pPr>
              <a:lnSpc>
                <a:spcPct val="90000"/>
              </a:lnSpc>
            </a:pPr>
            <a:r>
              <a:rPr lang="en-US" altLang="en-US" sz="3200" dirty="0"/>
              <a:t>Programs that are pre-requisite to HACCP (SPS, SSOP, Other)…</a:t>
            </a:r>
          </a:p>
          <a:p>
            <a:pPr lvl="1">
              <a:lnSpc>
                <a:spcPct val="90000"/>
              </a:lnSpc>
            </a:pPr>
            <a:r>
              <a:rPr lang="en-US" altLang="en-US" sz="2800" dirty="0"/>
              <a:t>Generally deal less directly with food safety issues.</a:t>
            </a:r>
          </a:p>
          <a:p>
            <a:pPr lvl="1">
              <a:lnSpc>
                <a:spcPct val="90000"/>
              </a:lnSpc>
            </a:pPr>
            <a:r>
              <a:rPr lang="en-US" altLang="en-US" sz="2800" dirty="0"/>
              <a:t>Are more general and apply throughout the plant, crossing multiple product lines.</a:t>
            </a:r>
          </a:p>
          <a:p>
            <a:pPr lvl="1">
              <a:lnSpc>
                <a:spcPct val="90000"/>
              </a:lnSpc>
            </a:pPr>
            <a:r>
              <a:rPr lang="en-US" altLang="en-US" sz="2800" dirty="0"/>
              <a:t>Failures to meet a pre-requisite program seldom result in a food safety hazard occurring, but when they do…</a:t>
            </a:r>
          </a:p>
        </p:txBody>
      </p:sp>
      <p:pic>
        <p:nvPicPr>
          <p:cNvPr id="2" name="Audio 1">
            <a:hlinkClick r:id="" action="ppaction://media"/>
            <a:extLst>
              <a:ext uri="{FF2B5EF4-FFF2-40B4-BE49-F238E27FC236}">
                <a16:creationId xmlns:a16="http://schemas.microsoft.com/office/drawing/2014/main" id="{BFD41743-D1BD-4A2F-9649-98A181BB34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8110"/>
    </mc:Choice>
    <mc:Fallback>
      <p:transition spd="slow" advTm="3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animEffect transition="in" filter="fade">
                                      <p:cBhvr>
                                        <p:cTn id="11" dur="500"/>
                                        <p:tgtEl>
                                          <p:spTgt spid="31747">
                                            <p:txEl>
                                              <p:pRg st="1" end="1"/>
                                            </p:txEl>
                                          </p:spTgt>
                                        </p:tgtEl>
                                      </p:cBhvr>
                                    </p:animEffect>
                                    <p:anim calcmode="lin" valueType="num">
                                      <p:cBhvr>
                                        <p:cTn id="12"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1747">
                                            <p:txEl>
                                              <p:pRg st="2" end="2"/>
                                            </p:txEl>
                                          </p:spTgt>
                                        </p:tgtEl>
                                        <p:attrNameLst>
                                          <p:attrName>style.visibility</p:attrName>
                                        </p:attrNameLst>
                                      </p:cBhvr>
                                      <p:to>
                                        <p:strVal val="visible"/>
                                      </p:to>
                                    </p:set>
                                    <p:animEffect transition="in" filter="fade">
                                      <p:cBhvr>
                                        <p:cTn id="18" dur="500"/>
                                        <p:tgtEl>
                                          <p:spTgt spid="31747">
                                            <p:txEl>
                                              <p:pRg st="2" end="2"/>
                                            </p:txEl>
                                          </p:spTgt>
                                        </p:tgtEl>
                                      </p:cBhvr>
                                    </p:animEffect>
                                    <p:anim calcmode="lin" valueType="num">
                                      <p:cBhvr>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1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Effect transition="in" filter="fade">
                                      <p:cBhvr>
                                        <p:cTn id="25" dur="500"/>
                                        <p:tgtEl>
                                          <p:spTgt spid="31747">
                                            <p:txEl>
                                              <p:pRg st="3" end="3"/>
                                            </p:txEl>
                                          </p:spTgt>
                                        </p:tgtEl>
                                      </p:cBhvr>
                                    </p:animEffect>
                                    <p:anim calcmode="lin" valueType="num">
                                      <p:cBhvr>
                                        <p:cTn id="26"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174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500512-283C-49A9-BCDF-905F53936CED}"/>
              </a:ext>
            </a:extLst>
          </p:cNvPr>
          <p:cNvSpPr>
            <a:spLocks noGrp="1"/>
          </p:cNvSpPr>
          <p:nvPr>
            <p:ph type="sldNum" sz="quarter" idx="12"/>
          </p:nvPr>
        </p:nvSpPr>
        <p:spPr/>
        <p:txBody>
          <a:bodyPr/>
          <a:lstStyle/>
          <a:p>
            <a:fld id="{2274F206-DD76-49F1-8A91-1C1E74480460}" type="slidenum">
              <a:rPr lang="en-US" smtClean="0"/>
              <a:t>2</a:t>
            </a:fld>
            <a:endParaRPr lang="en-US" dirty="0"/>
          </a:p>
        </p:txBody>
      </p:sp>
      <p:pic>
        <p:nvPicPr>
          <p:cNvPr id="3" name="camera21">
            <a:hlinkClick r:id="" action="ppaction://media"/>
            <a:extLst>
              <a:ext uri="{FF2B5EF4-FFF2-40B4-BE49-F238E27FC236}">
                <a16:creationId xmlns:a16="http://schemas.microsoft.com/office/drawing/2014/main" id="{615F7F6D-45D5-4B09-8BA6-726446787B6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762000"/>
            <a:ext cx="9143999" cy="5791200"/>
          </a:xfrm>
          <a:prstGeom prst="rect">
            <a:avLst/>
          </a:prstGeom>
        </p:spPr>
      </p:pic>
      <p:sp>
        <p:nvSpPr>
          <p:cNvPr id="4" name="TextBox 3">
            <a:extLst>
              <a:ext uri="{FF2B5EF4-FFF2-40B4-BE49-F238E27FC236}">
                <a16:creationId xmlns:a16="http://schemas.microsoft.com/office/drawing/2014/main" id="{FFD5D6D7-E956-45FC-96CB-CA3F4C3F341C}"/>
              </a:ext>
            </a:extLst>
          </p:cNvPr>
          <p:cNvSpPr txBox="1"/>
          <p:nvPr/>
        </p:nvSpPr>
        <p:spPr>
          <a:xfrm>
            <a:off x="1948844" y="0"/>
            <a:ext cx="5344733"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But first, a word from our sponsors</a:t>
            </a:r>
          </a:p>
          <a:p>
            <a:r>
              <a:rPr lang="en-US" sz="2400" b="1" dirty="0">
                <a:latin typeface="Arial" panose="020B0604020202020204" pitchFamily="34" charset="0"/>
                <a:cs typeface="Arial" panose="020B0604020202020204" pitchFamily="34" charset="0"/>
              </a:rPr>
              <a:t>HACCP </a:t>
            </a:r>
            <a:r>
              <a:rPr lang="en-US" sz="2400" b="1" dirty="0" err="1">
                <a:latin typeface="Arial" panose="020B0604020202020204" pitchFamily="34" charset="0"/>
                <a:cs typeface="Arial" panose="020B0604020202020204" pitchFamily="34" charset="0"/>
              </a:rPr>
              <a:t>Collapsers</a:t>
            </a:r>
            <a:r>
              <a:rPr lang="en-US" sz="2400" b="1" dirty="0">
                <a:latin typeface="Arial" panose="020B0604020202020204" pitchFamily="34" charset="0"/>
                <a:cs typeface="Arial" panose="020B0604020202020204" pitchFamily="34" charset="0"/>
              </a:rPr>
              <a:t> of America.</a:t>
            </a:r>
          </a:p>
        </p:txBody>
      </p:sp>
      <p:pic>
        <p:nvPicPr>
          <p:cNvPr id="6" name="Audio 5">
            <a:hlinkClick r:id="" action="ppaction://media"/>
            <a:extLst>
              <a:ext uri="{FF2B5EF4-FFF2-40B4-BE49-F238E27FC236}">
                <a16:creationId xmlns:a16="http://schemas.microsoft.com/office/drawing/2014/main" id="{DDF0F685-7741-407C-B11D-A8105B9163E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79058266"/>
      </p:ext>
    </p:extLst>
  </p:cSld>
  <p:clrMapOvr>
    <a:masterClrMapping/>
  </p:clrMapOvr>
  <mc:AlternateContent xmlns:mc="http://schemas.openxmlformats.org/markup-compatibility/2006">
    <mc:Choice xmlns:p14="http://schemas.microsoft.com/office/powerpoint/2010/main" Requires="p14">
      <p:transition spd="slow" p14:dur="2000" advTm="30862"/>
    </mc:Choice>
    <mc:Fallback>
      <p:transition spd="slow" advTm="3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424" objId="3"/>
        <p14:triggerEvt type="onClick" time="7424" objId="3"/>
        <p14:stopEvt time="21759"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EE5B40-6F6E-46DE-8756-3761F73D6A30}"/>
              </a:ext>
            </a:extLst>
          </p:cNvPr>
          <p:cNvSpPr>
            <a:spLocks noGrp="1"/>
          </p:cNvSpPr>
          <p:nvPr>
            <p:ph type="sldNum" sz="quarter" idx="12"/>
          </p:nvPr>
        </p:nvSpPr>
        <p:spPr/>
        <p:txBody>
          <a:bodyPr/>
          <a:lstStyle/>
          <a:p>
            <a:fld id="{2274F206-DD76-49F1-8A91-1C1E74480460}" type="slidenum">
              <a:rPr lang="en-US" smtClean="0"/>
              <a:t>20</a:t>
            </a:fld>
            <a:endParaRPr lang="en-US" dirty="0"/>
          </a:p>
        </p:txBody>
      </p:sp>
      <p:pic>
        <p:nvPicPr>
          <p:cNvPr id="3" name="Picture 2" descr="C:\Documents and Settings\msheldon\Local Settings\Temporary Internet Files\Content.IE5\QHD58DW0\MPj04423160000[1].jpg">
            <a:extLst>
              <a:ext uri="{FF2B5EF4-FFF2-40B4-BE49-F238E27FC236}">
                <a16:creationId xmlns:a16="http://schemas.microsoft.com/office/drawing/2014/main" id="{ABD65C49-9567-42A0-A247-7C8DBE58276C}"/>
              </a:ext>
            </a:extLst>
          </p:cNvPr>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pic>
        <p:nvPicPr>
          <p:cNvPr id="5" name="Audio 4">
            <a:hlinkClick r:id="" action="ppaction://media"/>
            <a:extLst>
              <a:ext uri="{FF2B5EF4-FFF2-40B4-BE49-F238E27FC236}">
                <a16:creationId xmlns:a16="http://schemas.microsoft.com/office/drawing/2014/main" id="{3871BC0F-2FB7-486C-99E1-7023A32110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32136643"/>
      </p:ext>
    </p:extLst>
  </p:cSld>
  <p:clrMapOvr>
    <a:masterClrMapping/>
  </p:clrMapOvr>
  <mc:AlternateContent xmlns:mc="http://schemas.openxmlformats.org/markup-compatibility/2006">
    <mc:Choice xmlns:p14="http://schemas.microsoft.com/office/powerpoint/2010/main" Requires="p14">
      <p:transition spd="slow" p14:dur="2000" advTm="15500"/>
    </mc:Choice>
    <mc:Fallback>
      <p:transition spd="slow" advTm="1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901924F-F4A1-4DEB-B161-E9769ADD1219}"/>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32771" name="Rectangle 3">
            <a:extLst>
              <a:ext uri="{FF2B5EF4-FFF2-40B4-BE49-F238E27FC236}">
                <a16:creationId xmlns:a16="http://schemas.microsoft.com/office/drawing/2014/main" id="{86EFFBAD-1A07-4674-BA73-8EB56CC6C953}"/>
              </a:ext>
            </a:extLst>
          </p:cNvPr>
          <p:cNvSpPr>
            <a:spLocks noGrp="1" noChangeArrowheads="1"/>
          </p:cNvSpPr>
          <p:nvPr>
            <p:ph type="body" idx="1"/>
          </p:nvPr>
        </p:nvSpPr>
        <p:spPr/>
        <p:txBody>
          <a:bodyPr>
            <a:normAutofit/>
          </a:bodyPr>
          <a:lstStyle/>
          <a:p>
            <a:r>
              <a:rPr lang="en-US" altLang="en-US" sz="3200" dirty="0"/>
              <a:t>HACCP plans, on the other hand…</a:t>
            </a:r>
          </a:p>
          <a:p>
            <a:r>
              <a:rPr lang="en-US" altLang="en-US" sz="3200" dirty="0"/>
              <a:t>Deal solely with food safety issues;</a:t>
            </a:r>
          </a:p>
          <a:p>
            <a:r>
              <a:rPr lang="en-US" altLang="en-US" sz="3200" dirty="0"/>
              <a:t>Are based on hazard analyses that are product and line specific;</a:t>
            </a:r>
          </a:p>
          <a:p>
            <a:r>
              <a:rPr lang="en-US" altLang="en-US" sz="3200" dirty="0"/>
              <a:t>And when deviations occur from the critical limits within them typically result in action against the product.</a:t>
            </a:r>
          </a:p>
        </p:txBody>
      </p:sp>
      <p:pic>
        <p:nvPicPr>
          <p:cNvPr id="3" name="Audio 2">
            <a:hlinkClick r:id="" action="ppaction://media"/>
            <a:extLst>
              <a:ext uri="{FF2B5EF4-FFF2-40B4-BE49-F238E27FC236}">
                <a16:creationId xmlns:a16="http://schemas.microsoft.com/office/drawing/2014/main" id="{ABF284C1-87FB-4CF5-B370-CF73494442F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594"/>
    </mc:Choice>
    <mc:Fallback>
      <p:transition spd="slow" advTm="2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Effect transition="in" filter="fade">
                                      <p:cBhvr>
                                        <p:cTn id="11" dur="500"/>
                                        <p:tgtEl>
                                          <p:spTgt spid="32771">
                                            <p:txEl>
                                              <p:pRg st="1" end="1"/>
                                            </p:txEl>
                                          </p:spTgt>
                                        </p:tgtEl>
                                      </p:cBhvr>
                                    </p:animEffect>
                                    <p:anim calcmode="lin" valueType="num">
                                      <p:cBhvr>
                                        <p:cTn id="12"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327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2771">
                                            <p:txEl>
                                              <p:pRg st="2" end="2"/>
                                            </p:txEl>
                                          </p:spTgt>
                                        </p:tgtEl>
                                        <p:attrNameLst>
                                          <p:attrName>style.visibility</p:attrName>
                                        </p:attrNameLst>
                                      </p:cBhvr>
                                      <p:to>
                                        <p:strVal val="visible"/>
                                      </p:to>
                                    </p:set>
                                    <p:animEffect transition="in" filter="fade">
                                      <p:cBhvr>
                                        <p:cTn id="18" dur="500"/>
                                        <p:tgtEl>
                                          <p:spTgt spid="32771">
                                            <p:txEl>
                                              <p:pRg st="2" end="2"/>
                                            </p:txEl>
                                          </p:spTgt>
                                        </p:tgtEl>
                                      </p:cBhvr>
                                    </p:animEffect>
                                    <p:anim calcmode="lin" valueType="num">
                                      <p:cBhvr>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27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Effect transition="in" filter="fade">
                                      <p:cBhvr>
                                        <p:cTn id="25" dur="500"/>
                                        <p:tgtEl>
                                          <p:spTgt spid="32771">
                                            <p:txEl>
                                              <p:pRg st="3" end="3"/>
                                            </p:txEl>
                                          </p:spTgt>
                                        </p:tgtEl>
                                      </p:cBhvr>
                                    </p:animEffect>
                                    <p:anim calcmode="lin" valueType="num">
                                      <p:cBhvr>
                                        <p:cTn id="26"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27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BBD7B4B-B43E-4A9E-91CC-B99780419697}"/>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34819" name="Rectangle 3">
            <a:extLst>
              <a:ext uri="{FF2B5EF4-FFF2-40B4-BE49-F238E27FC236}">
                <a16:creationId xmlns:a16="http://schemas.microsoft.com/office/drawing/2014/main" id="{44C86534-D571-4DB6-B694-A23F1F9E438F}"/>
              </a:ext>
            </a:extLst>
          </p:cNvPr>
          <p:cNvSpPr>
            <a:spLocks noGrp="1" noChangeArrowheads="1"/>
          </p:cNvSpPr>
          <p:nvPr>
            <p:ph type="body" idx="1"/>
          </p:nvPr>
        </p:nvSpPr>
        <p:spPr/>
        <p:txBody>
          <a:bodyPr>
            <a:normAutofit/>
          </a:bodyPr>
          <a:lstStyle/>
          <a:p>
            <a:pPr>
              <a:lnSpc>
                <a:spcPct val="90000"/>
              </a:lnSpc>
            </a:pPr>
            <a:r>
              <a:rPr lang="en-US" altLang="en-US" sz="3200" dirty="0"/>
              <a:t>In describing the “regulatory cascade”, we describe the interrelationships between noncompliance with regulations as they pertain to the events that led to the collapse of the food safety system.</a:t>
            </a:r>
          </a:p>
          <a:p>
            <a:pPr>
              <a:lnSpc>
                <a:spcPct val="90000"/>
              </a:lnSpc>
            </a:pPr>
            <a:r>
              <a:rPr lang="en-US" altLang="en-US" sz="3200" dirty="0"/>
              <a:t>That is why it is important to understand those interrelationships.</a:t>
            </a:r>
          </a:p>
        </p:txBody>
      </p:sp>
      <p:pic>
        <p:nvPicPr>
          <p:cNvPr id="3" name="Audio 2">
            <a:hlinkClick r:id="" action="ppaction://media"/>
            <a:extLst>
              <a:ext uri="{FF2B5EF4-FFF2-40B4-BE49-F238E27FC236}">
                <a16:creationId xmlns:a16="http://schemas.microsoft.com/office/drawing/2014/main" id="{483D902E-5C81-49A2-8B9A-44E33A148DF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7130"/>
    </mc:Choice>
    <mc:Fallback>
      <p:transition spd="slow" advTm="2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animEffect transition="in" filter="fade">
                                      <p:cBhvr>
                                        <p:cTn id="11" dur="500"/>
                                        <p:tgtEl>
                                          <p:spTgt spid="34819">
                                            <p:txEl>
                                              <p:pRg st="1" end="1"/>
                                            </p:txEl>
                                          </p:spTgt>
                                        </p:tgtEl>
                                      </p:cBhvr>
                                    </p:animEffect>
                                    <p:anim calcmode="lin" valueType="num">
                                      <p:cBhvr>
                                        <p:cTn id="12"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348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DF22E16-69F6-44E0-ACC6-C99564698B10}"/>
              </a:ext>
            </a:extLst>
          </p:cNvPr>
          <p:cNvSpPr>
            <a:spLocks noGrp="1" noChangeArrowheads="1"/>
          </p:cNvSpPr>
          <p:nvPr>
            <p:ph type="title"/>
          </p:nvPr>
        </p:nvSpPr>
        <p:spPr/>
        <p:txBody>
          <a:bodyPr/>
          <a:lstStyle/>
          <a:p>
            <a:pPr algn="ctr" eaLnBrk="1" hangingPunct="1"/>
            <a:r>
              <a:rPr lang="en-US" altLang="en-US"/>
              <a:t>Hazard Analysis</a:t>
            </a:r>
          </a:p>
        </p:txBody>
      </p:sp>
      <p:sp>
        <p:nvSpPr>
          <p:cNvPr id="421891" name="Rectangle 3">
            <a:extLst>
              <a:ext uri="{FF2B5EF4-FFF2-40B4-BE49-F238E27FC236}">
                <a16:creationId xmlns:a16="http://schemas.microsoft.com/office/drawing/2014/main" id="{54E81ED4-0DAD-425C-9CB7-5841E369837E}"/>
              </a:ext>
            </a:extLst>
          </p:cNvPr>
          <p:cNvSpPr>
            <a:spLocks noGrp="1" noChangeArrowheads="1"/>
          </p:cNvSpPr>
          <p:nvPr>
            <p:ph type="body" idx="1"/>
          </p:nvPr>
        </p:nvSpPr>
        <p:spPr/>
        <p:txBody>
          <a:bodyPr/>
          <a:lstStyle/>
          <a:p>
            <a:pPr eaLnBrk="1" hangingPunct="1"/>
            <a:r>
              <a:rPr lang="en-US" altLang="en-US" sz="3200" dirty="0"/>
              <a:t>Many problems that EIAOs find ultimately involve decisions made in the hazard analysis.</a:t>
            </a:r>
          </a:p>
          <a:p>
            <a:pPr eaLnBrk="1" hangingPunct="1"/>
            <a:r>
              <a:rPr lang="en-US" altLang="en-US" sz="3200" dirty="0"/>
              <a:t>In all beef operations, the establishment should consider as potential hazards…</a:t>
            </a:r>
          </a:p>
          <a:p>
            <a:pPr eaLnBrk="1" hangingPunct="1"/>
            <a:r>
              <a:rPr lang="en-US" altLang="en-US" sz="3200" dirty="0"/>
              <a:t>The presence of </a:t>
            </a:r>
            <a:r>
              <a:rPr lang="en-US" altLang="en-US" sz="3200" i="1" dirty="0"/>
              <a:t>E. coli </a:t>
            </a:r>
            <a:r>
              <a:rPr lang="en-US" altLang="en-US" sz="3200" dirty="0"/>
              <a:t>O157:H7. </a:t>
            </a:r>
          </a:p>
          <a:p>
            <a:pPr eaLnBrk="1" hangingPunct="1"/>
            <a:r>
              <a:rPr lang="en-US" altLang="en-US" sz="3200" dirty="0"/>
              <a:t>The outgrowth of </a:t>
            </a:r>
            <a:r>
              <a:rPr lang="en-US" altLang="en-US" sz="3200" i="1" dirty="0"/>
              <a:t>E. coli </a:t>
            </a:r>
            <a:r>
              <a:rPr lang="en-US" altLang="en-US" sz="3200" dirty="0"/>
              <a:t>O157:H7. </a:t>
            </a:r>
            <a:endParaRPr lang="en-US" altLang="en-US" sz="3200" i="1" dirty="0"/>
          </a:p>
          <a:p>
            <a:pPr eaLnBrk="1" hangingPunct="1"/>
            <a:endParaRPr lang="en-US" altLang="en-US" dirty="0"/>
          </a:p>
        </p:txBody>
      </p:sp>
      <p:pic>
        <p:nvPicPr>
          <p:cNvPr id="2" name="Audio 1">
            <a:hlinkClick r:id="" action="ppaction://media"/>
            <a:extLst>
              <a:ext uri="{FF2B5EF4-FFF2-40B4-BE49-F238E27FC236}">
                <a16:creationId xmlns:a16="http://schemas.microsoft.com/office/drawing/2014/main" id="{8EC94648-72B5-463E-9197-78A8BFB9585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4884"/>
    </mc:Choice>
    <mc:Fallback>
      <p:transition spd="slow" advTm="3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21891">
                                            <p:txEl>
                                              <p:pRg st="1" end="1"/>
                                            </p:txEl>
                                          </p:spTgt>
                                        </p:tgtEl>
                                        <p:attrNameLst>
                                          <p:attrName>style.visibility</p:attrName>
                                        </p:attrNameLst>
                                      </p:cBhvr>
                                      <p:to>
                                        <p:strVal val="visible"/>
                                      </p:to>
                                    </p:set>
                                    <p:anim calcmode="lin" valueType="num">
                                      <p:cBhvr additive="base">
                                        <p:cTn id="11" dur="500" fill="hold"/>
                                        <p:tgtEl>
                                          <p:spTgt spid="4218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1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21891">
                                            <p:txEl>
                                              <p:pRg st="2" end="2"/>
                                            </p:txEl>
                                          </p:spTgt>
                                        </p:tgtEl>
                                        <p:attrNameLst>
                                          <p:attrName>style.visibility</p:attrName>
                                        </p:attrNameLst>
                                      </p:cBhvr>
                                      <p:to>
                                        <p:strVal val="visible"/>
                                      </p:to>
                                    </p:set>
                                    <p:anim calcmode="lin" valueType="num">
                                      <p:cBhvr additive="base">
                                        <p:cTn id="17" dur="500" fill="hold"/>
                                        <p:tgtEl>
                                          <p:spTgt spid="4218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21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21891">
                                            <p:txEl>
                                              <p:pRg st="3" end="3"/>
                                            </p:txEl>
                                          </p:spTgt>
                                        </p:tgtEl>
                                        <p:attrNameLst>
                                          <p:attrName>style.visibility</p:attrName>
                                        </p:attrNameLst>
                                      </p:cBhvr>
                                      <p:to>
                                        <p:strVal val="visible"/>
                                      </p:to>
                                    </p:set>
                                    <p:anim calcmode="lin" valueType="num">
                                      <p:cBhvr additive="base">
                                        <p:cTn id="23" dur="500" fill="hold"/>
                                        <p:tgtEl>
                                          <p:spTgt spid="42189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1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2C3DC160-5D15-43BB-831E-50DB7BA91EE0}"/>
              </a:ext>
            </a:extLst>
          </p:cNvPr>
          <p:cNvSpPr>
            <a:spLocks noGrp="1" noChangeArrowheads="1"/>
          </p:cNvSpPr>
          <p:nvPr>
            <p:ph type="title"/>
          </p:nvPr>
        </p:nvSpPr>
        <p:spPr/>
        <p:txBody>
          <a:bodyPr/>
          <a:lstStyle/>
          <a:p>
            <a:pPr algn="ctr" eaLnBrk="1" hangingPunct="1"/>
            <a:r>
              <a:rPr lang="en-US" altLang="en-US"/>
              <a:t>Hazard Analysis</a:t>
            </a:r>
          </a:p>
        </p:txBody>
      </p:sp>
      <p:sp>
        <p:nvSpPr>
          <p:cNvPr id="422915" name="Rectangle 3">
            <a:extLst>
              <a:ext uri="{FF2B5EF4-FFF2-40B4-BE49-F238E27FC236}">
                <a16:creationId xmlns:a16="http://schemas.microsoft.com/office/drawing/2014/main" id="{7CBBFDD0-3821-41D8-A421-A4340000B268}"/>
              </a:ext>
            </a:extLst>
          </p:cNvPr>
          <p:cNvSpPr>
            <a:spLocks noGrp="1" noChangeArrowheads="1"/>
          </p:cNvSpPr>
          <p:nvPr>
            <p:ph type="body" idx="1"/>
          </p:nvPr>
        </p:nvSpPr>
        <p:spPr/>
        <p:txBody>
          <a:bodyPr>
            <a:normAutofit/>
          </a:bodyPr>
          <a:lstStyle/>
          <a:p>
            <a:pPr eaLnBrk="1" hangingPunct="1"/>
            <a:r>
              <a:rPr lang="en-US" altLang="en-US" sz="3200" dirty="0"/>
              <a:t>Presence of a pathogen ≠ Outgrowth of a pathogen</a:t>
            </a:r>
          </a:p>
          <a:p>
            <a:pPr eaLnBrk="1" hangingPunct="1"/>
            <a:r>
              <a:rPr lang="en-US" altLang="en-US" sz="3200" dirty="0"/>
              <a:t>These are two different things.</a:t>
            </a:r>
          </a:p>
          <a:p>
            <a:pPr eaLnBrk="1" hangingPunct="1"/>
            <a:r>
              <a:rPr lang="en-US" altLang="en-US" sz="3200" dirty="0"/>
              <a:t>Presence of a pathogen means it is there and detectable.</a:t>
            </a:r>
          </a:p>
          <a:p>
            <a:pPr eaLnBrk="1" hangingPunct="1"/>
            <a:r>
              <a:rPr lang="en-US" altLang="en-US" sz="3200" dirty="0"/>
              <a:t>Outgrowth of a pathogen means it is possible that it may grow and multiply given the right conditions.</a:t>
            </a:r>
          </a:p>
        </p:txBody>
      </p:sp>
      <p:pic>
        <p:nvPicPr>
          <p:cNvPr id="2" name="Audio 1">
            <a:hlinkClick r:id="" action="ppaction://media"/>
            <a:extLst>
              <a:ext uri="{FF2B5EF4-FFF2-40B4-BE49-F238E27FC236}">
                <a16:creationId xmlns:a16="http://schemas.microsoft.com/office/drawing/2014/main" id="{723D1B1A-3285-46BD-AE89-9182387B58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394"/>
    </mc:Choice>
    <mc:Fallback>
      <p:transition spd="slow" advTm="2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22915">
                                            <p:txEl>
                                              <p:pRg st="1" end="1"/>
                                            </p:txEl>
                                          </p:spTgt>
                                        </p:tgtEl>
                                        <p:attrNameLst>
                                          <p:attrName>style.visibility</p:attrName>
                                        </p:attrNameLst>
                                      </p:cBhvr>
                                      <p:to>
                                        <p:strVal val="visible"/>
                                      </p:to>
                                    </p:set>
                                    <p:anim calcmode="lin" valueType="num">
                                      <p:cBhvr additive="base">
                                        <p:cTn id="11" dur="500" fill="hold"/>
                                        <p:tgtEl>
                                          <p:spTgt spid="4229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2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 calcmode="lin" valueType="num">
                                      <p:cBhvr additive="base">
                                        <p:cTn id="17" dur="500" fill="hold"/>
                                        <p:tgtEl>
                                          <p:spTgt spid="422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22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22915">
                                            <p:txEl>
                                              <p:pRg st="3" end="3"/>
                                            </p:txEl>
                                          </p:spTgt>
                                        </p:tgtEl>
                                        <p:attrNameLst>
                                          <p:attrName>style.visibility</p:attrName>
                                        </p:attrNameLst>
                                      </p:cBhvr>
                                      <p:to>
                                        <p:strVal val="visible"/>
                                      </p:to>
                                    </p:set>
                                    <p:anim calcmode="lin" valueType="num">
                                      <p:cBhvr additive="base">
                                        <p:cTn id="23" dur="500" fill="hold"/>
                                        <p:tgtEl>
                                          <p:spTgt spid="42291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29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F9FD9F1-A9BD-4647-8F27-8DFD85CB40E4}"/>
              </a:ext>
            </a:extLst>
          </p:cNvPr>
          <p:cNvSpPr>
            <a:spLocks noGrp="1" noChangeArrowheads="1"/>
          </p:cNvSpPr>
          <p:nvPr>
            <p:ph type="title"/>
          </p:nvPr>
        </p:nvSpPr>
        <p:spPr/>
        <p:txBody>
          <a:bodyPr/>
          <a:lstStyle/>
          <a:p>
            <a:pPr algn="ctr" eaLnBrk="1" hangingPunct="1"/>
            <a:r>
              <a:rPr lang="en-US" altLang="en-US"/>
              <a:t>Hazard Analysis</a:t>
            </a:r>
          </a:p>
        </p:txBody>
      </p:sp>
      <p:sp>
        <p:nvSpPr>
          <p:cNvPr id="423939" name="Rectangle 3">
            <a:extLst>
              <a:ext uri="{FF2B5EF4-FFF2-40B4-BE49-F238E27FC236}">
                <a16:creationId xmlns:a16="http://schemas.microsoft.com/office/drawing/2014/main" id="{8F43D134-DDBA-46F8-9AFD-A3C8290FA5CA}"/>
              </a:ext>
            </a:extLst>
          </p:cNvPr>
          <p:cNvSpPr>
            <a:spLocks noGrp="1" noChangeArrowheads="1"/>
          </p:cNvSpPr>
          <p:nvPr>
            <p:ph type="body" idx="1"/>
          </p:nvPr>
        </p:nvSpPr>
        <p:spPr/>
        <p:txBody>
          <a:bodyPr/>
          <a:lstStyle/>
          <a:p>
            <a:pPr eaLnBrk="1" hangingPunct="1"/>
            <a:r>
              <a:rPr lang="en-US" altLang="en-US" sz="3200" dirty="0"/>
              <a:t>If, in the hazard analysis, the establishment concludes a hazard is reasonably likely to occur they must have…</a:t>
            </a:r>
          </a:p>
          <a:p>
            <a:pPr eaLnBrk="1" hangingPunct="1"/>
            <a:r>
              <a:rPr lang="en-US" altLang="en-US" sz="3200" dirty="0"/>
              <a:t>A CCP to control it.</a:t>
            </a:r>
          </a:p>
          <a:p>
            <a:pPr eaLnBrk="1" hangingPunct="1"/>
            <a:r>
              <a:rPr lang="en-US" altLang="en-US" sz="3200" dirty="0"/>
              <a:t>If they don’t, it’s a noncompliance with 9 CFR 417.2(c)(2)!</a:t>
            </a:r>
          </a:p>
          <a:p>
            <a:pPr eaLnBrk="1" hangingPunct="1">
              <a:buFont typeface="Wingdings" panose="05000000000000000000" pitchFamily="2" charset="2"/>
              <a:buNone/>
            </a:pPr>
            <a:endParaRPr lang="en-US" altLang="en-US" dirty="0"/>
          </a:p>
        </p:txBody>
      </p:sp>
      <p:pic>
        <p:nvPicPr>
          <p:cNvPr id="2" name="Audio 1">
            <a:hlinkClick r:id="" action="ppaction://media"/>
            <a:extLst>
              <a:ext uri="{FF2B5EF4-FFF2-40B4-BE49-F238E27FC236}">
                <a16:creationId xmlns:a16="http://schemas.microsoft.com/office/drawing/2014/main" id="{2A8912AB-9973-405B-90B6-1964C5FA99E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682"/>
    </mc:Choice>
    <mc:Fallback>
      <p:transition spd="slow" advTm="2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23939">
                                            <p:txEl>
                                              <p:pRg st="1" end="1"/>
                                            </p:txEl>
                                          </p:spTgt>
                                        </p:tgtEl>
                                        <p:attrNameLst>
                                          <p:attrName>style.visibility</p:attrName>
                                        </p:attrNameLst>
                                      </p:cBhvr>
                                      <p:to>
                                        <p:strVal val="visible"/>
                                      </p:to>
                                    </p:set>
                                    <p:anim calcmode="lin" valueType="num">
                                      <p:cBhvr additive="base">
                                        <p:cTn id="11" dur="500" fill="hold"/>
                                        <p:tgtEl>
                                          <p:spTgt spid="42393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3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23939">
                                            <p:txEl>
                                              <p:pRg st="2" end="2"/>
                                            </p:txEl>
                                          </p:spTgt>
                                        </p:tgtEl>
                                        <p:attrNameLst>
                                          <p:attrName>style.visibility</p:attrName>
                                        </p:attrNameLst>
                                      </p:cBhvr>
                                      <p:to>
                                        <p:strVal val="visible"/>
                                      </p:to>
                                    </p:set>
                                    <p:anim calcmode="lin" valueType="num">
                                      <p:cBhvr additive="base">
                                        <p:cTn id="17" dur="500" fill="hold"/>
                                        <p:tgtEl>
                                          <p:spTgt spid="423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23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B900EA5-AA30-4509-8912-912F686C9277}"/>
              </a:ext>
            </a:extLst>
          </p:cNvPr>
          <p:cNvSpPr>
            <a:spLocks noGrp="1" noChangeArrowheads="1"/>
          </p:cNvSpPr>
          <p:nvPr>
            <p:ph type="title"/>
          </p:nvPr>
        </p:nvSpPr>
        <p:spPr/>
        <p:txBody>
          <a:bodyPr/>
          <a:lstStyle/>
          <a:p>
            <a:pPr algn="ctr" eaLnBrk="1" hangingPunct="1"/>
            <a:r>
              <a:rPr lang="en-US" altLang="en-US"/>
              <a:t>Hazard Analysis</a:t>
            </a:r>
          </a:p>
        </p:txBody>
      </p:sp>
      <p:sp>
        <p:nvSpPr>
          <p:cNvPr id="424963" name="Rectangle 3">
            <a:extLst>
              <a:ext uri="{FF2B5EF4-FFF2-40B4-BE49-F238E27FC236}">
                <a16:creationId xmlns:a16="http://schemas.microsoft.com/office/drawing/2014/main" id="{9B9B7A7B-219E-458D-B0D5-3BAE80990F92}"/>
              </a:ext>
            </a:extLst>
          </p:cNvPr>
          <p:cNvSpPr>
            <a:spLocks noGrp="1" noChangeArrowheads="1"/>
          </p:cNvSpPr>
          <p:nvPr>
            <p:ph type="body" idx="1"/>
          </p:nvPr>
        </p:nvSpPr>
        <p:spPr/>
        <p:txBody>
          <a:bodyPr>
            <a:normAutofit/>
          </a:bodyPr>
          <a:lstStyle/>
          <a:p>
            <a:pPr eaLnBrk="1" hangingPunct="1"/>
            <a:r>
              <a:rPr lang="en-US" altLang="en-US" sz="3200" dirty="0"/>
              <a:t>If, in the hazard analysis, the establishment concludes that a potential hazard is not reasonably likely to occur, they must have…</a:t>
            </a:r>
          </a:p>
          <a:p>
            <a:pPr eaLnBrk="1" hangingPunct="1"/>
            <a:r>
              <a:rPr lang="en-US" altLang="en-US" sz="3200" dirty="0"/>
              <a:t>Supporting documentation that supports that decision.</a:t>
            </a:r>
          </a:p>
          <a:p>
            <a:pPr eaLnBrk="1" hangingPunct="1"/>
            <a:r>
              <a:rPr lang="en-US" altLang="en-US" sz="3200" dirty="0"/>
              <a:t>If they don’t, it’s a noncompliance with 9 CFR 417.5(a)(1), at least!</a:t>
            </a:r>
          </a:p>
        </p:txBody>
      </p:sp>
      <p:pic>
        <p:nvPicPr>
          <p:cNvPr id="2" name="Audio 1">
            <a:hlinkClick r:id="" action="ppaction://media"/>
            <a:extLst>
              <a:ext uri="{FF2B5EF4-FFF2-40B4-BE49-F238E27FC236}">
                <a16:creationId xmlns:a16="http://schemas.microsoft.com/office/drawing/2014/main" id="{27855B42-C984-4E77-AE39-5E48667832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7332"/>
    </mc:Choice>
    <mc:Fallback>
      <p:transition spd="slow" advTm="2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24963">
                                            <p:txEl>
                                              <p:pRg st="1" end="1"/>
                                            </p:txEl>
                                          </p:spTgt>
                                        </p:tgtEl>
                                        <p:attrNameLst>
                                          <p:attrName>style.visibility</p:attrName>
                                        </p:attrNameLst>
                                      </p:cBhvr>
                                      <p:to>
                                        <p:strVal val="visible"/>
                                      </p:to>
                                    </p:set>
                                    <p:anim calcmode="lin" valueType="num">
                                      <p:cBhvr additive="base">
                                        <p:cTn id="11" dur="500" fill="hold"/>
                                        <p:tgtEl>
                                          <p:spTgt spid="42496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4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24963">
                                            <p:txEl>
                                              <p:pRg st="2" end="2"/>
                                            </p:txEl>
                                          </p:spTgt>
                                        </p:tgtEl>
                                        <p:attrNameLst>
                                          <p:attrName>style.visibility</p:attrName>
                                        </p:attrNameLst>
                                      </p:cBhvr>
                                      <p:to>
                                        <p:strVal val="visible"/>
                                      </p:to>
                                    </p:set>
                                    <p:anim calcmode="lin" valueType="num">
                                      <p:cBhvr additive="base">
                                        <p:cTn id="17" dur="500" fill="hold"/>
                                        <p:tgtEl>
                                          <p:spTgt spid="42496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249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C1A47CB-8DCA-4C91-A4E7-7315DD3A35FA}"/>
              </a:ext>
            </a:extLst>
          </p:cNvPr>
          <p:cNvSpPr>
            <a:spLocks noGrp="1" noChangeArrowheads="1"/>
          </p:cNvSpPr>
          <p:nvPr>
            <p:ph type="title"/>
          </p:nvPr>
        </p:nvSpPr>
        <p:spPr/>
        <p:txBody>
          <a:bodyPr/>
          <a:lstStyle/>
          <a:p>
            <a:pPr algn="ctr" eaLnBrk="1" hangingPunct="1"/>
            <a:r>
              <a:rPr lang="en-US" altLang="en-US"/>
              <a:t>Hazard Analysis</a:t>
            </a:r>
          </a:p>
        </p:txBody>
      </p:sp>
      <p:sp>
        <p:nvSpPr>
          <p:cNvPr id="425987" name="Rectangle 3">
            <a:extLst>
              <a:ext uri="{FF2B5EF4-FFF2-40B4-BE49-F238E27FC236}">
                <a16:creationId xmlns:a16="http://schemas.microsoft.com/office/drawing/2014/main" id="{63E08911-C8F8-4937-81AE-CADF59D28962}"/>
              </a:ext>
            </a:extLst>
          </p:cNvPr>
          <p:cNvSpPr>
            <a:spLocks noGrp="1" noChangeArrowheads="1"/>
          </p:cNvSpPr>
          <p:nvPr>
            <p:ph type="body" idx="1"/>
          </p:nvPr>
        </p:nvSpPr>
        <p:spPr/>
        <p:txBody>
          <a:bodyPr>
            <a:normAutofit/>
          </a:bodyPr>
          <a:lstStyle/>
          <a:p>
            <a:pPr eaLnBrk="1" hangingPunct="1">
              <a:lnSpc>
                <a:spcPct val="90000"/>
              </a:lnSpc>
            </a:pPr>
            <a:r>
              <a:rPr lang="en-US" altLang="en-US" sz="3200" dirty="0"/>
              <a:t>The reason I say, “at least”, is because if the establishment can’t support a decision that a hazard is NOT reasonably likely to occur, they may not have listed all the food safety hazards that ARE reasonably likely to occur!</a:t>
            </a:r>
          </a:p>
          <a:p>
            <a:pPr eaLnBrk="1" hangingPunct="1">
              <a:lnSpc>
                <a:spcPct val="90000"/>
              </a:lnSpc>
            </a:pPr>
            <a:r>
              <a:rPr lang="en-US" altLang="en-US" sz="3200" dirty="0"/>
              <a:t>That is a noncompliance with 9 CFR 417.2(c)(1)!</a:t>
            </a:r>
          </a:p>
        </p:txBody>
      </p:sp>
      <p:pic>
        <p:nvPicPr>
          <p:cNvPr id="2" name="Audio 1">
            <a:hlinkClick r:id="" action="ppaction://media"/>
            <a:extLst>
              <a:ext uri="{FF2B5EF4-FFF2-40B4-BE49-F238E27FC236}">
                <a16:creationId xmlns:a16="http://schemas.microsoft.com/office/drawing/2014/main" id="{E2C5F058-4928-4987-958B-AB72D42EE6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2159"/>
    </mc:Choice>
    <mc:Fallback>
      <p:transition spd="slow" advTm="3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25987">
                                            <p:txEl>
                                              <p:pRg st="1" end="1"/>
                                            </p:txEl>
                                          </p:spTgt>
                                        </p:tgtEl>
                                        <p:attrNameLst>
                                          <p:attrName>style.visibility</p:attrName>
                                        </p:attrNameLst>
                                      </p:cBhvr>
                                      <p:to>
                                        <p:strVal val="visible"/>
                                      </p:to>
                                    </p:set>
                                    <p:anim calcmode="lin" valueType="num">
                                      <p:cBhvr additive="base">
                                        <p:cTn id="11" dur="500" fill="hold"/>
                                        <p:tgtEl>
                                          <p:spTgt spid="42598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59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0918701-AE50-4E8A-8829-03FEAA160228}"/>
              </a:ext>
            </a:extLst>
          </p:cNvPr>
          <p:cNvSpPr>
            <a:spLocks noGrp="1" noChangeArrowheads="1"/>
          </p:cNvSpPr>
          <p:nvPr>
            <p:ph type="title"/>
          </p:nvPr>
        </p:nvSpPr>
        <p:spPr/>
        <p:txBody>
          <a:bodyPr/>
          <a:lstStyle/>
          <a:p>
            <a:pPr algn="ctr" eaLnBrk="1" hangingPunct="1"/>
            <a:r>
              <a:rPr lang="en-US" altLang="en-US"/>
              <a:t>Hazard Analysis</a:t>
            </a:r>
          </a:p>
        </p:txBody>
      </p:sp>
      <p:sp>
        <p:nvSpPr>
          <p:cNvPr id="427011" name="Rectangle 3">
            <a:extLst>
              <a:ext uri="{FF2B5EF4-FFF2-40B4-BE49-F238E27FC236}">
                <a16:creationId xmlns:a16="http://schemas.microsoft.com/office/drawing/2014/main" id="{3067B567-254C-486B-9322-AD16DBDF8B45}"/>
              </a:ext>
            </a:extLst>
          </p:cNvPr>
          <p:cNvSpPr>
            <a:spLocks noGrp="1" noChangeArrowheads="1"/>
          </p:cNvSpPr>
          <p:nvPr>
            <p:ph type="body" idx="1"/>
          </p:nvPr>
        </p:nvSpPr>
        <p:spPr/>
        <p:txBody>
          <a:bodyPr>
            <a:normAutofit/>
          </a:bodyPr>
          <a:lstStyle/>
          <a:p>
            <a:pPr eaLnBrk="1" hangingPunct="1">
              <a:lnSpc>
                <a:spcPct val="90000"/>
              </a:lnSpc>
            </a:pPr>
            <a:r>
              <a:rPr lang="en-US" altLang="en-US" sz="3200" dirty="0"/>
              <a:t>In that case, the hazard analysis is inadequate and doesn’t meet the regulatory requirements of 9 CFR 417.2(a)(1).</a:t>
            </a:r>
          </a:p>
          <a:p>
            <a:pPr eaLnBrk="1" hangingPunct="1">
              <a:lnSpc>
                <a:spcPct val="90000"/>
              </a:lnSpc>
            </a:pPr>
            <a:r>
              <a:rPr lang="en-US" altLang="en-US" sz="3200" dirty="0"/>
              <a:t>Since all the rest of the HACCP system is designed to control identified hazards, an inadequate hazard analysis will almost certainly result in the system’s collapse!</a:t>
            </a:r>
          </a:p>
        </p:txBody>
      </p:sp>
      <p:pic>
        <p:nvPicPr>
          <p:cNvPr id="2" name="Audio 1">
            <a:hlinkClick r:id="" action="ppaction://media"/>
            <a:extLst>
              <a:ext uri="{FF2B5EF4-FFF2-40B4-BE49-F238E27FC236}">
                <a16:creationId xmlns:a16="http://schemas.microsoft.com/office/drawing/2014/main" id="{5AF547A0-748E-497C-89B9-84E98C7F816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8378"/>
    </mc:Choice>
    <mc:Fallback>
      <p:transition spd="slow" advTm="2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27011">
                                            <p:txEl>
                                              <p:pRg st="1" end="1"/>
                                            </p:txEl>
                                          </p:spTgt>
                                        </p:tgtEl>
                                        <p:attrNameLst>
                                          <p:attrName>style.visibility</p:attrName>
                                        </p:attrNameLst>
                                      </p:cBhvr>
                                      <p:to>
                                        <p:strVal val="visible"/>
                                      </p:to>
                                    </p:set>
                                    <p:anim calcmode="lin" valueType="num">
                                      <p:cBhvr additive="base">
                                        <p:cTn id="11" dur="500" fill="hold"/>
                                        <p:tgtEl>
                                          <p:spTgt spid="4270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70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BCB020-F13C-42D3-ADE7-F4F3D5C23E30}"/>
              </a:ext>
            </a:extLst>
          </p:cNvPr>
          <p:cNvSpPr>
            <a:spLocks noGrp="1"/>
          </p:cNvSpPr>
          <p:nvPr>
            <p:ph idx="1"/>
          </p:nvPr>
        </p:nvSpPr>
        <p:spPr/>
        <p:txBody>
          <a:bodyPr>
            <a:normAutofit lnSpcReduction="10000"/>
          </a:bodyPr>
          <a:lstStyle/>
          <a:p>
            <a:r>
              <a:rPr lang="en-US" sz="3200" dirty="0"/>
              <a:t>So let’s look at some scenarios</a:t>
            </a:r>
          </a:p>
          <a:p>
            <a:r>
              <a:rPr lang="en-US" sz="3200" dirty="0"/>
              <a:t>Again, if pre-requisite programs don’t continue to support the decision in the hazard analysis that a hazard is not reasonably likely to occur there is noncompliance with 417.5(a)(1).</a:t>
            </a:r>
          </a:p>
          <a:p>
            <a:r>
              <a:rPr lang="en-US" sz="3200" dirty="0"/>
              <a:t>That could be just the tip of the iceberg!</a:t>
            </a:r>
          </a:p>
        </p:txBody>
      </p:sp>
      <p:sp>
        <p:nvSpPr>
          <p:cNvPr id="3" name="Slide Number Placeholder 2">
            <a:extLst>
              <a:ext uri="{FF2B5EF4-FFF2-40B4-BE49-F238E27FC236}">
                <a16:creationId xmlns:a16="http://schemas.microsoft.com/office/drawing/2014/main" id="{EDD5CFEE-6135-429C-9F9D-B3DC2BF84788}"/>
              </a:ext>
            </a:extLst>
          </p:cNvPr>
          <p:cNvSpPr>
            <a:spLocks noGrp="1"/>
          </p:cNvSpPr>
          <p:nvPr>
            <p:ph type="sldNum" sz="quarter" idx="12"/>
          </p:nvPr>
        </p:nvSpPr>
        <p:spPr/>
        <p:txBody>
          <a:bodyPr/>
          <a:lstStyle/>
          <a:p>
            <a:fld id="{2274F206-DD76-49F1-8A91-1C1E74480460}" type="slidenum">
              <a:rPr lang="en-US" smtClean="0"/>
              <a:t>29</a:t>
            </a:fld>
            <a:endParaRPr lang="en-US" dirty="0"/>
          </a:p>
        </p:txBody>
      </p:sp>
      <p:sp>
        <p:nvSpPr>
          <p:cNvPr id="4" name="Title 3">
            <a:extLst>
              <a:ext uri="{FF2B5EF4-FFF2-40B4-BE49-F238E27FC236}">
                <a16:creationId xmlns:a16="http://schemas.microsoft.com/office/drawing/2014/main" id="{1C419C32-EC83-4EE0-8BF3-79BCA85DC438}"/>
              </a:ext>
            </a:extLst>
          </p:cNvPr>
          <p:cNvSpPr>
            <a:spLocks noGrp="1"/>
          </p:cNvSpPr>
          <p:nvPr>
            <p:ph type="title"/>
          </p:nvPr>
        </p:nvSpPr>
        <p:spPr/>
        <p:txBody>
          <a:bodyPr/>
          <a:lstStyle/>
          <a:p>
            <a:pPr algn="ctr"/>
            <a:r>
              <a:rPr lang="en-US" dirty="0"/>
              <a:t>Some  Examples</a:t>
            </a:r>
          </a:p>
        </p:txBody>
      </p:sp>
      <p:pic>
        <p:nvPicPr>
          <p:cNvPr id="7" name="Audio 6">
            <a:hlinkClick r:id="" action="ppaction://media"/>
            <a:extLst>
              <a:ext uri="{FF2B5EF4-FFF2-40B4-BE49-F238E27FC236}">
                <a16:creationId xmlns:a16="http://schemas.microsoft.com/office/drawing/2014/main" id="{03E52EFA-6486-4448-A71F-02E527B4E70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635710507"/>
      </p:ext>
    </p:extLst>
  </p:cSld>
  <p:clrMapOvr>
    <a:masterClrMapping/>
  </p:clrMapOvr>
  <mc:AlternateContent xmlns:mc="http://schemas.openxmlformats.org/markup-compatibility/2006">
    <mc:Choice xmlns:p14="http://schemas.microsoft.com/office/powerpoint/2010/main" Requires="p14">
      <p:transition spd="slow" p14:dur="2000" advTm="32349"/>
    </mc:Choice>
    <mc:Fallback>
      <p:transition spd="slow" advTm="3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anim calcmode="lin" valueType="num">
                                      <p:cBhvr>
                                        <p:cTn id="1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2F08A53-B5AF-4D30-AB36-D9577660C6D2}"/>
              </a:ext>
            </a:extLst>
          </p:cNvPr>
          <p:cNvSpPr>
            <a:spLocks noGrp="1" noChangeArrowheads="1"/>
          </p:cNvSpPr>
          <p:nvPr>
            <p:ph type="title"/>
          </p:nvPr>
        </p:nvSpPr>
        <p:spPr/>
        <p:txBody>
          <a:bodyPr>
            <a:normAutofit fontScale="90000"/>
          </a:bodyPr>
          <a:lstStyle/>
          <a:p>
            <a:pPr algn="ctr"/>
            <a:r>
              <a:rPr lang="en-US" altLang="en-US"/>
              <a:t>What is the Regulatory Cascade?</a:t>
            </a:r>
          </a:p>
        </p:txBody>
      </p:sp>
      <p:sp>
        <p:nvSpPr>
          <p:cNvPr id="17411" name="Rectangle 3">
            <a:extLst>
              <a:ext uri="{FF2B5EF4-FFF2-40B4-BE49-F238E27FC236}">
                <a16:creationId xmlns:a16="http://schemas.microsoft.com/office/drawing/2014/main" id="{D7C074E9-8A15-4512-8BF0-43C9BF3C0F08}"/>
              </a:ext>
            </a:extLst>
          </p:cNvPr>
          <p:cNvSpPr>
            <a:spLocks noGrp="1" noChangeArrowheads="1"/>
          </p:cNvSpPr>
          <p:nvPr>
            <p:ph type="body" idx="1"/>
          </p:nvPr>
        </p:nvSpPr>
        <p:spPr/>
        <p:txBody>
          <a:bodyPr/>
          <a:lstStyle/>
          <a:p>
            <a:pPr>
              <a:lnSpc>
                <a:spcPct val="90000"/>
              </a:lnSpc>
            </a:pPr>
            <a:r>
              <a:rPr lang="en-US" altLang="en-US" sz="3200" dirty="0"/>
              <a:t>The Regulatory Cascade is a sequence of noncompliant events that leads to the collapse of a food safety system and enforcement action that is supportable by 9 CFR Part 500.</a:t>
            </a:r>
          </a:p>
          <a:p>
            <a:pPr lvl="1">
              <a:lnSpc>
                <a:spcPct val="90000"/>
              </a:lnSpc>
            </a:pPr>
            <a:r>
              <a:rPr lang="en-US" altLang="en-US" sz="2800" dirty="0"/>
              <a:t>It involves an inadequate HACCP system.</a:t>
            </a:r>
          </a:p>
          <a:p>
            <a:pPr lvl="1">
              <a:lnSpc>
                <a:spcPct val="90000"/>
              </a:lnSpc>
            </a:pPr>
            <a:r>
              <a:rPr lang="en-US" altLang="en-US" sz="2800" dirty="0"/>
              <a:t>It always involves documenting that product </a:t>
            </a:r>
            <a:r>
              <a:rPr lang="en-US" altLang="en-US" sz="2800" b="1" dirty="0"/>
              <a:t>is </a:t>
            </a:r>
            <a:r>
              <a:rPr lang="en-US" altLang="en-US" sz="2800" dirty="0"/>
              <a:t>or </a:t>
            </a:r>
            <a:r>
              <a:rPr lang="en-US" altLang="en-US" sz="2800" b="1" dirty="0"/>
              <a:t>may be </a:t>
            </a:r>
            <a:r>
              <a:rPr lang="en-US" altLang="en-US" sz="2800" dirty="0"/>
              <a:t>adulterated.</a:t>
            </a:r>
          </a:p>
        </p:txBody>
      </p:sp>
      <p:pic>
        <p:nvPicPr>
          <p:cNvPr id="3" name="Audio 2">
            <a:hlinkClick r:id="" action="ppaction://media"/>
            <a:extLst>
              <a:ext uri="{FF2B5EF4-FFF2-40B4-BE49-F238E27FC236}">
                <a16:creationId xmlns:a16="http://schemas.microsoft.com/office/drawing/2014/main" id="{BED2C18C-03AE-45C1-8572-326463CB348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4093"/>
    </mc:Choice>
    <mc:Fallback>
      <p:transition spd="slow" advTm="3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Effect transition="in" filter="fade">
                                      <p:cBhvr>
                                        <p:cTn id="11" dur="500"/>
                                        <p:tgtEl>
                                          <p:spTgt spid="17411">
                                            <p:txEl>
                                              <p:pRg st="1" end="1"/>
                                            </p:txEl>
                                          </p:spTgt>
                                        </p:tgtEl>
                                      </p:cBhvr>
                                    </p:animEffect>
                                    <p:anim calcmode="lin" valueType="num">
                                      <p:cBhvr>
                                        <p:cTn id="12"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174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7411">
                                            <p:txEl>
                                              <p:pRg st="2" end="2"/>
                                            </p:txEl>
                                          </p:spTgt>
                                        </p:tgtEl>
                                        <p:attrNameLst>
                                          <p:attrName>style.visibility</p:attrName>
                                        </p:attrNameLst>
                                      </p:cBhvr>
                                      <p:to>
                                        <p:strVal val="visible"/>
                                      </p:to>
                                    </p:set>
                                    <p:animEffect transition="in" filter="fade">
                                      <p:cBhvr>
                                        <p:cTn id="18" dur="500"/>
                                        <p:tgtEl>
                                          <p:spTgt spid="17411">
                                            <p:txEl>
                                              <p:pRg st="2" end="2"/>
                                            </p:txEl>
                                          </p:spTgt>
                                        </p:tgtEl>
                                      </p:cBhvr>
                                    </p:animEffect>
                                    <p:anim calcmode="lin" valueType="num">
                                      <p:cBhvr>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74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dwb0060"/>
          <p:cNvPicPr>
            <a:picLocks noChangeAspect="1" noChangeArrowheads="1"/>
          </p:cNvPicPr>
          <p:nvPr/>
        </p:nvPicPr>
        <p:blipFill>
          <a:blip r:embed="rId6" cstate="print"/>
          <a:srcRect/>
          <a:stretch>
            <a:fillRect/>
          </a:stretch>
        </p:blipFill>
        <p:spPr bwMode="auto">
          <a:xfrm>
            <a:off x="-15240" y="0"/>
            <a:ext cx="9144000" cy="6858000"/>
          </a:xfrm>
          <a:prstGeom prst="rect">
            <a:avLst/>
          </a:prstGeom>
          <a:noFill/>
          <a:ln w="9525">
            <a:noFill/>
            <a:miter lim="800000"/>
            <a:headEnd/>
            <a:tailEnd/>
          </a:ln>
        </p:spPr>
      </p:pic>
      <p:sp>
        <p:nvSpPr>
          <p:cNvPr id="114691" name="Text Box 5"/>
          <p:cNvSpPr txBox="1">
            <a:spLocks noChangeArrowheads="1"/>
          </p:cNvSpPr>
          <p:nvPr/>
        </p:nvSpPr>
        <p:spPr bwMode="auto">
          <a:xfrm>
            <a:off x="2929102" y="695682"/>
            <a:ext cx="2558714" cy="369332"/>
          </a:xfrm>
          <a:prstGeom prst="rect">
            <a:avLst/>
          </a:prstGeom>
          <a:noFill/>
          <a:ln w="9525">
            <a:noFill/>
            <a:miter lim="800000"/>
            <a:headEnd/>
            <a:tailEnd/>
          </a:ln>
        </p:spPr>
        <p:txBody>
          <a:bodyPr wrap="none">
            <a:spAutoFit/>
          </a:bodyPr>
          <a:lstStyle/>
          <a:p>
            <a:r>
              <a:rPr lang="en-US" b="1" dirty="0"/>
              <a:t>9 CFR 417.5(a)(1)</a:t>
            </a:r>
          </a:p>
        </p:txBody>
      </p:sp>
      <p:sp>
        <p:nvSpPr>
          <p:cNvPr id="114692" name="Text Box 6"/>
          <p:cNvSpPr txBox="1">
            <a:spLocks noChangeArrowheads="1"/>
          </p:cNvSpPr>
          <p:nvPr/>
        </p:nvSpPr>
        <p:spPr bwMode="auto">
          <a:xfrm>
            <a:off x="1905000" y="1600200"/>
            <a:ext cx="2805576" cy="369332"/>
          </a:xfrm>
          <a:prstGeom prst="rect">
            <a:avLst/>
          </a:prstGeom>
          <a:noFill/>
          <a:ln w="9525">
            <a:noFill/>
            <a:miter lim="800000"/>
            <a:headEnd/>
            <a:tailEnd/>
          </a:ln>
        </p:spPr>
        <p:txBody>
          <a:bodyPr wrap="none">
            <a:spAutoFit/>
          </a:bodyPr>
          <a:lstStyle/>
          <a:p>
            <a:r>
              <a:rPr lang="en-US" b="1" dirty="0">
                <a:solidFill>
                  <a:schemeClr val="bg1"/>
                </a:solidFill>
              </a:rPr>
              <a:t>9 CFR 417.2(a)(1,2)</a:t>
            </a:r>
          </a:p>
        </p:txBody>
      </p:sp>
      <p:sp>
        <p:nvSpPr>
          <p:cNvPr id="114693" name="Text Box 7"/>
          <p:cNvSpPr txBox="1">
            <a:spLocks noChangeArrowheads="1"/>
          </p:cNvSpPr>
          <p:nvPr/>
        </p:nvSpPr>
        <p:spPr bwMode="auto">
          <a:xfrm>
            <a:off x="2590800" y="1981200"/>
            <a:ext cx="2805576" cy="369332"/>
          </a:xfrm>
          <a:prstGeom prst="rect">
            <a:avLst/>
          </a:prstGeom>
          <a:noFill/>
          <a:ln w="9525">
            <a:noFill/>
            <a:miter lim="800000"/>
            <a:headEnd/>
            <a:tailEnd/>
          </a:ln>
        </p:spPr>
        <p:txBody>
          <a:bodyPr wrap="square">
            <a:spAutoFit/>
          </a:bodyPr>
          <a:lstStyle/>
          <a:p>
            <a:r>
              <a:rPr lang="en-US" b="1" dirty="0">
                <a:solidFill>
                  <a:schemeClr val="bg1"/>
                </a:solidFill>
              </a:rPr>
              <a:t>9 CFR 417.2(c)(1-7)</a:t>
            </a:r>
          </a:p>
        </p:txBody>
      </p:sp>
      <p:sp>
        <p:nvSpPr>
          <p:cNvPr id="114694" name="Text Box 9"/>
          <p:cNvSpPr txBox="1">
            <a:spLocks noChangeArrowheads="1"/>
          </p:cNvSpPr>
          <p:nvPr/>
        </p:nvSpPr>
        <p:spPr bwMode="auto">
          <a:xfrm>
            <a:off x="2057400" y="2590800"/>
            <a:ext cx="2887329" cy="923330"/>
          </a:xfrm>
          <a:prstGeom prst="rect">
            <a:avLst/>
          </a:prstGeom>
          <a:noFill/>
          <a:ln w="9525">
            <a:noFill/>
            <a:miter lim="800000"/>
            <a:headEnd/>
            <a:tailEnd/>
          </a:ln>
        </p:spPr>
        <p:txBody>
          <a:bodyPr wrap="none">
            <a:spAutoFit/>
          </a:bodyPr>
          <a:lstStyle/>
          <a:p>
            <a:r>
              <a:rPr lang="en-US" b="1" dirty="0">
                <a:solidFill>
                  <a:schemeClr val="bg1"/>
                </a:solidFill>
              </a:rPr>
              <a:t>9CFR 417.3(b)(4)</a:t>
            </a:r>
          </a:p>
          <a:p>
            <a:r>
              <a:rPr lang="en-US" b="1" dirty="0">
                <a:solidFill>
                  <a:schemeClr val="bg1"/>
                </a:solidFill>
              </a:rPr>
              <a:t>&amp;/or</a:t>
            </a:r>
          </a:p>
          <a:p>
            <a:r>
              <a:rPr lang="en-US" b="1" dirty="0">
                <a:solidFill>
                  <a:schemeClr val="bg1"/>
                </a:solidFill>
              </a:rPr>
              <a:t>9 CFR 417.4(a)(3)(</a:t>
            </a:r>
            <a:r>
              <a:rPr lang="en-US" b="1" dirty="0" err="1">
                <a:solidFill>
                  <a:schemeClr val="bg1"/>
                </a:solidFill>
              </a:rPr>
              <a:t>i</a:t>
            </a:r>
            <a:r>
              <a:rPr lang="en-US" b="1" dirty="0">
                <a:solidFill>
                  <a:schemeClr val="bg1"/>
                </a:solidFill>
              </a:rPr>
              <a:t>)</a:t>
            </a:r>
          </a:p>
        </p:txBody>
      </p:sp>
      <p:sp>
        <p:nvSpPr>
          <p:cNvPr id="114695" name="Text Box 10"/>
          <p:cNvSpPr txBox="1">
            <a:spLocks noChangeArrowheads="1"/>
          </p:cNvSpPr>
          <p:nvPr/>
        </p:nvSpPr>
        <p:spPr bwMode="auto">
          <a:xfrm>
            <a:off x="3276600" y="3810000"/>
            <a:ext cx="1741182" cy="369332"/>
          </a:xfrm>
          <a:prstGeom prst="rect">
            <a:avLst/>
          </a:prstGeom>
          <a:noFill/>
          <a:ln w="9525">
            <a:noFill/>
            <a:miter lim="800000"/>
            <a:headEnd/>
            <a:tailEnd/>
          </a:ln>
        </p:spPr>
        <p:txBody>
          <a:bodyPr wrap="none">
            <a:spAutoFit/>
          </a:bodyPr>
          <a:lstStyle/>
          <a:p>
            <a:r>
              <a:rPr lang="en-US" b="1" dirty="0">
                <a:solidFill>
                  <a:schemeClr val="bg1"/>
                </a:solidFill>
              </a:rPr>
              <a:t>9 CFR 417.6</a:t>
            </a:r>
          </a:p>
        </p:txBody>
      </p:sp>
      <p:sp>
        <p:nvSpPr>
          <p:cNvPr id="114696" name="Text Box 11"/>
          <p:cNvSpPr txBox="1">
            <a:spLocks noChangeArrowheads="1"/>
          </p:cNvSpPr>
          <p:nvPr/>
        </p:nvSpPr>
        <p:spPr bwMode="auto">
          <a:xfrm>
            <a:off x="3213100" y="4425950"/>
            <a:ext cx="2117887" cy="369332"/>
          </a:xfrm>
          <a:prstGeom prst="rect">
            <a:avLst/>
          </a:prstGeom>
          <a:noFill/>
          <a:ln w="9525">
            <a:noFill/>
            <a:miter lim="800000"/>
            <a:headEnd/>
            <a:tailEnd/>
          </a:ln>
        </p:spPr>
        <p:txBody>
          <a:bodyPr wrap="none">
            <a:spAutoFit/>
          </a:bodyPr>
          <a:lstStyle/>
          <a:p>
            <a:r>
              <a:rPr lang="en-US" b="1" dirty="0">
                <a:solidFill>
                  <a:schemeClr val="bg1"/>
                </a:solidFill>
              </a:rPr>
              <a:t>9 CFR Part 500</a:t>
            </a:r>
          </a:p>
        </p:txBody>
      </p:sp>
      <p:sp>
        <p:nvSpPr>
          <p:cNvPr id="2" name="TextBox 1">
            <a:extLst>
              <a:ext uri="{FF2B5EF4-FFF2-40B4-BE49-F238E27FC236}">
                <a16:creationId xmlns:a16="http://schemas.microsoft.com/office/drawing/2014/main" id="{19AD7460-F594-474D-A1FD-39C3A6D93F1E}"/>
              </a:ext>
            </a:extLst>
          </p:cNvPr>
          <p:cNvSpPr txBox="1"/>
          <p:nvPr/>
        </p:nvSpPr>
        <p:spPr>
          <a:xfrm>
            <a:off x="5887088" y="511016"/>
            <a:ext cx="2903359" cy="369332"/>
          </a:xfrm>
          <a:prstGeom prst="rect">
            <a:avLst/>
          </a:prstGeom>
          <a:noFill/>
        </p:spPr>
        <p:txBody>
          <a:bodyPr wrap="none" rtlCol="0">
            <a:spAutoFit/>
          </a:bodyPr>
          <a:lstStyle/>
          <a:p>
            <a:r>
              <a:rPr lang="en-US" b="1" dirty="0"/>
              <a:t>Here’s what you see.</a:t>
            </a:r>
          </a:p>
        </p:txBody>
      </p:sp>
      <p:sp>
        <p:nvSpPr>
          <p:cNvPr id="3" name="TextBox 2">
            <a:extLst>
              <a:ext uri="{FF2B5EF4-FFF2-40B4-BE49-F238E27FC236}">
                <a16:creationId xmlns:a16="http://schemas.microsoft.com/office/drawing/2014/main" id="{6B9A9D88-322C-42ED-B6BC-0D69DDE3B782}"/>
              </a:ext>
            </a:extLst>
          </p:cNvPr>
          <p:cNvSpPr txBox="1"/>
          <p:nvPr/>
        </p:nvSpPr>
        <p:spPr>
          <a:xfrm>
            <a:off x="5738809" y="4610616"/>
            <a:ext cx="3337773" cy="1477328"/>
          </a:xfrm>
          <a:prstGeom prst="rect">
            <a:avLst/>
          </a:prstGeom>
          <a:noFill/>
        </p:spPr>
        <p:txBody>
          <a:bodyPr wrap="none" rtlCol="0">
            <a:spAutoFit/>
          </a:bodyPr>
          <a:lstStyle/>
          <a:p>
            <a:r>
              <a:rPr lang="en-US" b="1" dirty="0">
                <a:solidFill>
                  <a:schemeClr val="bg1"/>
                </a:solidFill>
              </a:rPr>
              <a:t>But below the surface, </a:t>
            </a:r>
          </a:p>
          <a:p>
            <a:r>
              <a:rPr lang="en-US" b="1" dirty="0">
                <a:solidFill>
                  <a:schemeClr val="bg1"/>
                </a:solidFill>
              </a:rPr>
              <a:t>there may be more </a:t>
            </a:r>
          </a:p>
          <a:p>
            <a:r>
              <a:rPr lang="en-US" b="1" dirty="0">
                <a:solidFill>
                  <a:schemeClr val="bg1"/>
                </a:solidFill>
              </a:rPr>
              <a:t>noncompliance that </a:t>
            </a:r>
          </a:p>
          <a:p>
            <a:r>
              <a:rPr lang="en-US" b="1" dirty="0">
                <a:solidFill>
                  <a:schemeClr val="bg1"/>
                </a:solidFill>
              </a:rPr>
              <a:t>leads to an enforcement</a:t>
            </a:r>
          </a:p>
          <a:p>
            <a:r>
              <a:rPr lang="en-US" b="1" dirty="0">
                <a:solidFill>
                  <a:schemeClr val="bg1"/>
                </a:solidFill>
              </a:rPr>
              <a:t>action as per Part 500.</a:t>
            </a:r>
          </a:p>
        </p:txBody>
      </p:sp>
      <p:pic>
        <p:nvPicPr>
          <p:cNvPr id="5" name="Audio 4">
            <a:hlinkClick r:id="" action="ppaction://media"/>
            <a:extLst>
              <a:ext uri="{FF2B5EF4-FFF2-40B4-BE49-F238E27FC236}">
                <a16:creationId xmlns:a16="http://schemas.microsoft.com/office/drawing/2014/main" id="{68851A13-C946-4982-9DE1-22910BFAA9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9708"/>
    </mc:Choice>
    <mc:Fallback>
      <p:transition spd="slow" advTm="14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animEffect transition="in" filter="fade">
                                      <p:cBhvr>
                                        <p:cTn id="11" dur="1000"/>
                                        <p:tgtEl>
                                          <p:spTgt spid="114691">
                                            <p:txEl>
                                              <p:pRg st="0" end="0"/>
                                            </p:txEl>
                                          </p:spTgt>
                                        </p:tgtEl>
                                      </p:cBhvr>
                                    </p:animEffect>
                                    <p:anim calcmode="lin" valueType="num">
                                      <p:cBhvr>
                                        <p:cTn id="12" dur="10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146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1000"/>
                                        <p:tgtEl>
                                          <p:spTgt spid="2">
                                            <p:txEl>
                                              <p:pRg st="0" end="0"/>
                                            </p:txEl>
                                          </p:spTgt>
                                        </p:tgtEl>
                                      </p:cBhvr>
                                    </p:animEffect>
                                    <p:anim calcmode="lin" valueType="num">
                                      <p:cBhvr>
                                        <p:cTn id="1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3000"/>
                                  </p:stCondLst>
                                  <p:childTnLst>
                                    <p:set>
                                      <p:cBhvr>
                                        <p:cTn id="47" dur="1" fill="hold">
                                          <p:stCondLst>
                                            <p:cond delay="0"/>
                                          </p:stCondLst>
                                        </p:cTn>
                                        <p:tgtEl>
                                          <p:spTgt spid="114692">
                                            <p:txEl>
                                              <p:pRg st="0" end="0"/>
                                            </p:txEl>
                                          </p:spTgt>
                                        </p:tgtEl>
                                        <p:attrNameLst>
                                          <p:attrName>style.visibility</p:attrName>
                                        </p:attrNameLst>
                                      </p:cBhvr>
                                      <p:to>
                                        <p:strVal val="visible"/>
                                      </p:to>
                                    </p:set>
                                    <p:animEffect transition="in" filter="fade">
                                      <p:cBhvr>
                                        <p:cTn id="48" dur="2000"/>
                                        <p:tgtEl>
                                          <p:spTgt spid="114692">
                                            <p:txEl>
                                              <p:pRg st="0" end="0"/>
                                            </p:txEl>
                                          </p:spTgt>
                                        </p:tgtEl>
                                      </p:cBhvr>
                                    </p:animEffect>
                                    <p:anim calcmode="lin" valueType="num">
                                      <p:cBhvr>
                                        <p:cTn id="49" dur="2000" fill="hold"/>
                                        <p:tgtEl>
                                          <p:spTgt spid="114692">
                                            <p:txEl>
                                              <p:pRg st="0" end="0"/>
                                            </p:txEl>
                                          </p:spTgt>
                                        </p:tgtEl>
                                        <p:attrNameLst>
                                          <p:attrName>ppt_x</p:attrName>
                                        </p:attrNameLst>
                                      </p:cBhvr>
                                      <p:tavLst>
                                        <p:tav tm="0">
                                          <p:val>
                                            <p:strVal val="#ppt_x"/>
                                          </p:val>
                                        </p:tav>
                                        <p:tav tm="100000">
                                          <p:val>
                                            <p:strVal val="#ppt_x"/>
                                          </p:val>
                                        </p:tav>
                                      </p:tavLst>
                                    </p:anim>
                                    <p:anim calcmode="lin" valueType="num">
                                      <p:cBhvr>
                                        <p:cTn id="50" dur="2000" fill="hold"/>
                                        <p:tgtEl>
                                          <p:spTgt spid="114692">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114693">
                                            <p:txEl>
                                              <p:pRg st="0" end="0"/>
                                            </p:txEl>
                                          </p:spTgt>
                                        </p:tgtEl>
                                        <p:attrNameLst>
                                          <p:attrName>style.visibility</p:attrName>
                                        </p:attrNameLst>
                                      </p:cBhvr>
                                      <p:to>
                                        <p:strVal val="visible"/>
                                      </p:to>
                                    </p:set>
                                    <p:animEffect transition="in" filter="fade">
                                      <p:cBhvr>
                                        <p:cTn id="53" dur="2000"/>
                                        <p:tgtEl>
                                          <p:spTgt spid="114693">
                                            <p:txEl>
                                              <p:pRg st="0" end="0"/>
                                            </p:txEl>
                                          </p:spTgt>
                                        </p:tgtEl>
                                      </p:cBhvr>
                                    </p:animEffect>
                                    <p:anim calcmode="lin" valueType="num">
                                      <p:cBhvr>
                                        <p:cTn id="54" dur="2000" fill="hold"/>
                                        <p:tgtEl>
                                          <p:spTgt spid="114693">
                                            <p:txEl>
                                              <p:pRg st="0" end="0"/>
                                            </p:txEl>
                                          </p:spTgt>
                                        </p:tgtEl>
                                        <p:attrNameLst>
                                          <p:attrName>ppt_x</p:attrName>
                                        </p:attrNameLst>
                                      </p:cBhvr>
                                      <p:tavLst>
                                        <p:tav tm="0">
                                          <p:val>
                                            <p:strVal val="#ppt_x"/>
                                          </p:val>
                                        </p:tav>
                                        <p:tav tm="100000">
                                          <p:val>
                                            <p:strVal val="#ppt_x"/>
                                          </p:val>
                                        </p:tav>
                                      </p:tavLst>
                                    </p:anim>
                                    <p:anim calcmode="lin" valueType="num">
                                      <p:cBhvr>
                                        <p:cTn id="55" dur="2000" fill="hold"/>
                                        <p:tgtEl>
                                          <p:spTgt spid="114693">
                                            <p:txEl>
                                              <p:pRg st="0" end="0"/>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5000"/>
                                  </p:stCondLst>
                                  <p:childTnLst>
                                    <p:set>
                                      <p:cBhvr>
                                        <p:cTn id="57" dur="1" fill="hold">
                                          <p:stCondLst>
                                            <p:cond delay="0"/>
                                          </p:stCondLst>
                                        </p:cTn>
                                        <p:tgtEl>
                                          <p:spTgt spid="114694">
                                            <p:txEl>
                                              <p:pRg st="0" end="0"/>
                                            </p:txEl>
                                          </p:spTgt>
                                        </p:tgtEl>
                                        <p:attrNameLst>
                                          <p:attrName>style.visibility</p:attrName>
                                        </p:attrNameLst>
                                      </p:cBhvr>
                                      <p:to>
                                        <p:strVal val="visible"/>
                                      </p:to>
                                    </p:set>
                                    <p:animEffect transition="in" filter="fade">
                                      <p:cBhvr>
                                        <p:cTn id="58" dur="2000"/>
                                        <p:tgtEl>
                                          <p:spTgt spid="114694">
                                            <p:txEl>
                                              <p:pRg st="0" end="0"/>
                                            </p:txEl>
                                          </p:spTgt>
                                        </p:tgtEl>
                                      </p:cBhvr>
                                    </p:animEffect>
                                    <p:anim calcmode="lin" valueType="num">
                                      <p:cBhvr>
                                        <p:cTn id="59" dur="2000" fill="hold"/>
                                        <p:tgtEl>
                                          <p:spTgt spid="114694">
                                            <p:txEl>
                                              <p:pRg st="0" end="0"/>
                                            </p:txEl>
                                          </p:spTgt>
                                        </p:tgtEl>
                                        <p:attrNameLst>
                                          <p:attrName>ppt_x</p:attrName>
                                        </p:attrNameLst>
                                      </p:cBhvr>
                                      <p:tavLst>
                                        <p:tav tm="0">
                                          <p:val>
                                            <p:strVal val="#ppt_x"/>
                                          </p:val>
                                        </p:tav>
                                        <p:tav tm="100000">
                                          <p:val>
                                            <p:strVal val="#ppt_x"/>
                                          </p:val>
                                        </p:tav>
                                      </p:tavLst>
                                    </p:anim>
                                    <p:anim calcmode="lin" valueType="num">
                                      <p:cBhvr>
                                        <p:cTn id="60" dur="2000" fill="hold"/>
                                        <p:tgtEl>
                                          <p:spTgt spid="114694">
                                            <p:txEl>
                                              <p:pRg st="0" end="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5000"/>
                                  </p:stCondLst>
                                  <p:childTnLst>
                                    <p:set>
                                      <p:cBhvr>
                                        <p:cTn id="62" dur="1" fill="hold">
                                          <p:stCondLst>
                                            <p:cond delay="0"/>
                                          </p:stCondLst>
                                        </p:cTn>
                                        <p:tgtEl>
                                          <p:spTgt spid="114694">
                                            <p:txEl>
                                              <p:pRg st="1" end="1"/>
                                            </p:txEl>
                                          </p:spTgt>
                                        </p:tgtEl>
                                        <p:attrNameLst>
                                          <p:attrName>style.visibility</p:attrName>
                                        </p:attrNameLst>
                                      </p:cBhvr>
                                      <p:to>
                                        <p:strVal val="visible"/>
                                      </p:to>
                                    </p:set>
                                    <p:animEffect transition="in" filter="fade">
                                      <p:cBhvr>
                                        <p:cTn id="63" dur="2000"/>
                                        <p:tgtEl>
                                          <p:spTgt spid="114694">
                                            <p:txEl>
                                              <p:pRg st="1" end="1"/>
                                            </p:txEl>
                                          </p:spTgt>
                                        </p:tgtEl>
                                      </p:cBhvr>
                                    </p:animEffect>
                                    <p:anim calcmode="lin" valueType="num">
                                      <p:cBhvr>
                                        <p:cTn id="64" dur="2000" fill="hold"/>
                                        <p:tgtEl>
                                          <p:spTgt spid="114694">
                                            <p:txEl>
                                              <p:pRg st="1" end="1"/>
                                            </p:txEl>
                                          </p:spTgt>
                                        </p:tgtEl>
                                        <p:attrNameLst>
                                          <p:attrName>ppt_x</p:attrName>
                                        </p:attrNameLst>
                                      </p:cBhvr>
                                      <p:tavLst>
                                        <p:tav tm="0">
                                          <p:val>
                                            <p:strVal val="#ppt_x"/>
                                          </p:val>
                                        </p:tav>
                                        <p:tav tm="100000">
                                          <p:val>
                                            <p:strVal val="#ppt_x"/>
                                          </p:val>
                                        </p:tav>
                                      </p:tavLst>
                                    </p:anim>
                                    <p:anim calcmode="lin" valueType="num">
                                      <p:cBhvr>
                                        <p:cTn id="65" dur="2000" fill="hold"/>
                                        <p:tgtEl>
                                          <p:spTgt spid="114694">
                                            <p:txEl>
                                              <p:pRg st="1" end="1"/>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5000"/>
                                  </p:stCondLst>
                                  <p:childTnLst>
                                    <p:set>
                                      <p:cBhvr>
                                        <p:cTn id="67" dur="1" fill="hold">
                                          <p:stCondLst>
                                            <p:cond delay="0"/>
                                          </p:stCondLst>
                                        </p:cTn>
                                        <p:tgtEl>
                                          <p:spTgt spid="114694">
                                            <p:txEl>
                                              <p:pRg st="2" end="2"/>
                                            </p:txEl>
                                          </p:spTgt>
                                        </p:tgtEl>
                                        <p:attrNameLst>
                                          <p:attrName>style.visibility</p:attrName>
                                        </p:attrNameLst>
                                      </p:cBhvr>
                                      <p:to>
                                        <p:strVal val="visible"/>
                                      </p:to>
                                    </p:set>
                                    <p:animEffect transition="in" filter="fade">
                                      <p:cBhvr>
                                        <p:cTn id="68" dur="2000"/>
                                        <p:tgtEl>
                                          <p:spTgt spid="114694">
                                            <p:txEl>
                                              <p:pRg st="2" end="2"/>
                                            </p:txEl>
                                          </p:spTgt>
                                        </p:tgtEl>
                                      </p:cBhvr>
                                    </p:animEffect>
                                    <p:anim calcmode="lin" valueType="num">
                                      <p:cBhvr>
                                        <p:cTn id="69" dur="2000" fill="hold"/>
                                        <p:tgtEl>
                                          <p:spTgt spid="114694">
                                            <p:txEl>
                                              <p:pRg st="2" end="2"/>
                                            </p:txEl>
                                          </p:spTgt>
                                        </p:tgtEl>
                                        <p:attrNameLst>
                                          <p:attrName>ppt_x</p:attrName>
                                        </p:attrNameLst>
                                      </p:cBhvr>
                                      <p:tavLst>
                                        <p:tav tm="0">
                                          <p:val>
                                            <p:strVal val="#ppt_x"/>
                                          </p:val>
                                        </p:tav>
                                        <p:tav tm="100000">
                                          <p:val>
                                            <p:strVal val="#ppt_x"/>
                                          </p:val>
                                        </p:tav>
                                      </p:tavLst>
                                    </p:anim>
                                    <p:anim calcmode="lin" valueType="num">
                                      <p:cBhvr>
                                        <p:cTn id="70" dur="2000" fill="hold"/>
                                        <p:tgtEl>
                                          <p:spTgt spid="114694">
                                            <p:txEl>
                                              <p:pRg st="2" end="2"/>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6000"/>
                                  </p:stCondLst>
                                  <p:childTnLst>
                                    <p:set>
                                      <p:cBhvr>
                                        <p:cTn id="72" dur="1" fill="hold">
                                          <p:stCondLst>
                                            <p:cond delay="0"/>
                                          </p:stCondLst>
                                        </p:cTn>
                                        <p:tgtEl>
                                          <p:spTgt spid="114695">
                                            <p:txEl>
                                              <p:pRg st="0" end="0"/>
                                            </p:txEl>
                                          </p:spTgt>
                                        </p:tgtEl>
                                        <p:attrNameLst>
                                          <p:attrName>style.visibility</p:attrName>
                                        </p:attrNameLst>
                                      </p:cBhvr>
                                      <p:to>
                                        <p:strVal val="visible"/>
                                      </p:to>
                                    </p:set>
                                    <p:animEffect transition="in" filter="fade">
                                      <p:cBhvr>
                                        <p:cTn id="73" dur="2000"/>
                                        <p:tgtEl>
                                          <p:spTgt spid="114695">
                                            <p:txEl>
                                              <p:pRg st="0" end="0"/>
                                            </p:txEl>
                                          </p:spTgt>
                                        </p:tgtEl>
                                      </p:cBhvr>
                                    </p:animEffect>
                                    <p:anim calcmode="lin" valueType="num">
                                      <p:cBhvr>
                                        <p:cTn id="74" dur="2000" fill="hold"/>
                                        <p:tgtEl>
                                          <p:spTgt spid="114695">
                                            <p:txEl>
                                              <p:pRg st="0" end="0"/>
                                            </p:txEl>
                                          </p:spTgt>
                                        </p:tgtEl>
                                        <p:attrNameLst>
                                          <p:attrName>ppt_x</p:attrName>
                                        </p:attrNameLst>
                                      </p:cBhvr>
                                      <p:tavLst>
                                        <p:tav tm="0">
                                          <p:val>
                                            <p:strVal val="#ppt_x"/>
                                          </p:val>
                                        </p:tav>
                                        <p:tav tm="100000">
                                          <p:val>
                                            <p:strVal val="#ppt_x"/>
                                          </p:val>
                                        </p:tav>
                                      </p:tavLst>
                                    </p:anim>
                                    <p:anim calcmode="lin" valueType="num">
                                      <p:cBhvr>
                                        <p:cTn id="75" dur="2000" fill="hold"/>
                                        <p:tgtEl>
                                          <p:spTgt spid="114695">
                                            <p:txEl>
                                              <p:pRg st="0" end="0"/>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6500"/>
                                  </p:stCondLst>
                                  <p:childTnLst>
                                    <p:set>
                                      <p:cBhvr>
                                        <p:cTn id="77" dur="1" fill="hold">
                                          <p:stCondLst>
                                            <p:cond delay="0"/>
                                          </p:stCondLst>
                                        </p:cTn>
                                        <p:tgtEl>
                                          <p:spTgt spid="114696">
                                            <p:txEl>
                                              <p:pRg st="0" end="0"/>
                                            </p:txEl>
                                          </p:spTgt>
                                        </p:tgtEl>
                                        <p:attrNameLst>
                                          <p:attrName>style.visibility</p:attrName>
                                        </p:attrNameLst>
                                      </p:cBhvr>
                                      <p:to>
                                        <p:strVal val="visible"/>
                                      </p:to>
                                    </p:set>
                                    <p:animEffect transition="in" filter="fade">
                                      <p:cBhvr>
                                        <p:cTn id="78" dur="2000"/>
                                        <p:tgtEl>
                                          <p:spTgt spid="114696">
                                            <p:txEl>
                                              <p:pRg st="0" end="0"/>
                                            </p:txEl>
                                          </p:spTgt>
                                        </p:tgtEl>
                                      </p:cBhvr>
                                    </p:animEffect>
                                    <p:anim calcmode="lin" valueType="num">
                                      <p:cBhvr>
                                        <p:cTn id="79" dur="2000" fill="hold"/>
                                        <p:tgtEl>
                                          <p:spTgt spid="114696">
                                            <p:txEl>
                                              <p:pRg st="0" end="0"/>
                                            </p:txEl>
                                          </p:spTgt>
                                        </p:tgtEl>
                                        <p:attrNameLst>
                                          <p:attrName>ppt_x</p:attrName>
                                        </p:attrNameLst>
                                      </p:cBhvr>
                                      <p:tavLst>
                                        <p:tav tm="0">
                                          <p:val>
                                            <p:strVal val="#ppt_x"/>
                                          </p:val>
                                        </p:tav>
                                        <p:tav tm="100000">
                                          <p:val>
                                            <p:strVal val="#ppt_x"/>
                                          </p:val>
                                        </p:tav>
                                      </p:tavLst>
                                    </p:anim>
                                    <p:anim calcmode="lin" valueType="num">
                                      <p:cBhvr>
                                        <p:cTn id="80" dur="2000" fill="hold"/>
                                        <p:tgtEl>
                                          <p:spTgt spid="11469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31</a:t>
            </a:fld>
            <a:endParaRPr lang="en-US" dirty="0"/>
          </a:p>
        </p:txBody>
      </p:sp>
      <p:grpSp>
        <p:nvGrpSpPr>
          <p:cNvPr id="3" name="Group 2"/>
          <p:cNvGrpSpPr>
            <a:grpSpLocks/>
          </p:cNvGrpSpPr>
          <p:nvPr/>
        </p:nvGrpSpPr>
        <p:grpSpPr bwMode="auto">
          <a:xfrm>
            <a:off x="228600" y="9525"/>
            <a:ext cx="8153400" cy="6848475"/>
            <a:chOff x="1248" y="240"/>
            <a:chExt cx="4176" cy="3595"/>
          </a:xfrm>
        </p:grpSpPr>
        <p:sp>
          <p:nvSpPr>
            <p:cNvPr id="4"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yr4"/>
            <p:cNvSpPr>
              <a:spLocks noEditPoints="1" noChangeArrowheads="1"/>
            </p:cNvSpPr>
            <p:nvPr/>
          </p:nvSpPr>
          <p:spPr bwMode="auto">
            <a:xfrm>
              <a:off x="1248" y="2899"/>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dirty="0"/>
                <a:t>      </a:t>
              </a:r>
            </a:p>
          </p:txBody>
        </p:sp>
      </p:grpSp>
      <p:cxnSp>
        <p:nvCxnSpPr>
          <p:cNvPr id="9" name="Straight Connector 8"/>
          <p:cNvCxnSpPr/>
          <p:nvPr/>
        </p:nvCxnSpPr>
        <p:spPr>
          <a:xfrm>
            <a:off x="3352800" y="5074920"/>
            <a:ext cx="0" cy="1773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5084445"/>
            <a:ext cx="76200" cy="176403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89209" y="5643294"/>
            <a:ext cx="1930337" cy="646331"/>
          </a:xfrm>
          <a:prstGeom prst="rect">
            <a:avLst/>
          </a:prstGeom>
          <a:noFill/>
        </p:spPr>
        <p:txBody>
          <a:bodyPr wrap="none" rtlCol="0">
            <a:spAutoFit/>
          </a:bodyPr>
          <a:lstStyle/>
          <a:p>
            <a:pPr algn="ctr"/>
            <a:r>
              <a:rPr lang="en-US" dirty="0"/>
              <a:t>SSOP</a:t>
            </a:r>
          </a:p>
          <a:p>
            <a:pPr algn="ctr"/>
            <a:r>
              <a:rPr lang="en-US" dirty="0"/>
              <a:t>416.11-416.16</a:t>
            </a:r>
          </a:p>
        </p:txBody>
      </p:sp>
      <p:sp>
        <p:nvSpPr>
          <p:cNvPr id="17" name="TextBox 16"/>
          <p:cNvSpPr txBox="1"/>
          <p:nvPr/>
        </p:nvSpPr>
        <p:spPr>
          <a:xfrm>
            <a:off x="3409395" y="5633769"/>
            <a:ext cx="2242923" cy="923330"/>
          </a:xfrm>
          <a:prstGeom prst="rect">
            <a:avLst/>
          </a:prstGeom>
          <a:noFill/>
        </p:spPr>
        <p:txBody>
          <a:bodyPr wrap="none" rtlCol="0">
            <a:spAutoFit/>
          </a:bodyPr>
          <a:lstStyle/>
          <a:p>
            <a:pPr algn="ctr"/>
            <a:r>
              <a:rPr lang="en-US" dirty="0"/>
              <a:t>SPS</a:t>
            </a:r>
          </a:p>
          <a:p>
            <a:pPr algn="ctr"/>
            <a:r>
              <a:rPr lang="en-US" dirty="0"/>
              <a:t>416.1-416.5</a:t>
            </a:r>
          </a:p>
          <a:p>
            <a:pPr algn="ctr"/>
            <a:r>
              <a:rPr lang="en-US" dirty="0"/>
              <a:t>Sanitary Dressing</a:t>
            </a:r>
          </a:p>
        </p:txBody>
      </p:sp>
      <p:sp>
        <p:nvSpPr>
          <p:cNvPr id="18" name="TextBox 17"/>
          <p:cNvSpPr txBox="1"/>
          <p:nvPr/>
        </p:nvSpPr>
        <p:spPr>
          <a:xfrm>
            <a:off x="6019800" y="5495270"/>
            <a:ext cx="1667444" cy="923330"/>
          </a:xfrm>
          <a:prstGeom prst="rect">
            <a:avLst/>
          </a:prstGeom>
          <a:noFill/>
        </p:spPr>
        <p:txBody>
          <a:bodyPr wrap="none" rtlCol="0">
            <a:spAutoFit/>
          </a:bodyPr>
          <a:lstStyle/>
          <a:p>
            <a:pPr algn="ctr"/>
            <a:r>
              <a:rPr lang="en-US" dirty="0"/>
              <a:t>Other</a:t>
            </a:r>
          </a:p>
          <a:p>
            <a:pPr algn="ctr"/>
            <a:r>
              <a:rPr lang="en-US" dirty="0"/>
              <a:t>Pre-requisite</a:t>
            </a:r>
          </a:p>
          <a:p>
            <a:pPr algn="ctr"/>
            <a:r>
              <a:rPr lang="en-US" dirty="0"/>
              <a:t>Programs</a:t>
            </a:r>
          </a:p>
        </p:txBody>
      </p:sp>
      <p:cxnSp>
        <p:nvCxnSpPr>
          <p:cNvPr id="20" name="Straight Connector 19"/>
          <p:cNvCxnSpPr/>
          <p:nvPr/>
        </p:nvCxnSpPr>
        <p:spPr>
          <a:xfrm>
            <a:off x="3505200" y="3312795"/>
            <a:ext cx="0" cy="1762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28805" y="3312794"/>
            <a:ext cx="59871" cy="176212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43095" y="4018716"/>
            <a:ext cx="857927" cy="369332"/>
          </a:xfrm>
          <a:prstGeom prst="rect">
            <a:avLst/>
          </a:prstGeom>
          <a:noFill/>
        </p:spPr>
        <p:txBody>
          <a:bodyPr wrap="none" rtlCol="0">
            <a:spAutoFit/>
          </a:bodyPr>
          <a:lstStyle/>
          <a:p>
            <a:r>
              <a:rPr lang="en-US" dirty="0"/>
              <a:t>417.3</a:t>
            </a:r>
          </a:p>
        </p:txBody>
      </p:sp>
      <p:sp>
        <p:nvSpPr>
          <p:cNvPr id="29" name="TextBox 28"/>
          <p:cNvSpPr txBox="1"/>
          <p:nvPr/>
        </p:nvSpPr>
        <p:spPr>
          <a:xfrm>
            <a:off x="3962400" y="4009191"/>
            <a:ext cx="857927" cy="369332"/>
          </a:xfrm>
          <a:prstGeom prst="rect">
            <a:avLst/>
          </a:prstGeom>
          <a:noFill/>
        </p:spPr>
        <p:txBody>
          <a:bodyPr wrap="none" rtlCol="0">
            <a:spAutoFit/>
          </a:bodyPr>
          <a:lstStyle/>
          <a:p>
            <a:r>
              <a:rPr lang="en-US" dirty="0"/>
              <a:t>417.4</a:t>
            </a:r>
          </a:p>
        </p:txBody>
      </p:sp>
      <p:sp>
        <p:nvSpPr>
          <p:cNvPr id="30" name="TextBox 29"/>
          <p:cNvSpPr txBox="1"/>
          <p:nvPr/>
        </p:nvSpPr>
        <p:spPr>
          <a:xfrm>
            <a:off x="5715000" y="4018716"/>
            <a:ext cx="857927" cy="369332"/>
          </a:xfrm>
          <a:prstGeom prst="rect">
            <a:avLst/>
          </a:prstGeom>
          <a:noFill/>
        </p:spPr>
        <p:txBody>
          <a:bodyPr wrap="none" rtlCol="0">
            <a:spAutoFit/>
          </a:bodyPr>
          <a:lstStyle/>
          <a:p>
            <a:r>
              <a:rPr lang="en-US" dirty="0"/>
              <a:t>417.5</a:t>
            </a:r>
          </a:p>
        </p:txBody>
      </p:sp>
      <p:sp>
        <p:nvSpPr>
          <p:cNvPr id="31" name="TextBox 30"/>
          <p:cNvSpPr txBox="1"/>
          <p:nvPr/>
        </p:nvSpPr>
        <p:spPr>
          <a:xfrm>
            <a:off x="3076236" y="2362200"/>
            <a:ext cx="857927" cy="369332"/>
          </a:xfrm>
          <a:prstGeom prst="rect">
            <a:avLst/>
          </a:prstGeom>
          <a:noFill/>
        </p:spPr>
        <p:txBody>
          <a:bodyPr wrap="none" rtlCol="0">
            <a:spAutoFit/>
          </a:bodyPr>
          <a:lstStyle/>
          <a:p>
            <a:r>
              <a:rPr lang="en-US" dirty="0"/>
              <a:t>417.2</a:t>
            </a:r>
          </a:p>
        </p:txBody>
      </p:sp>
      <p:cxnSp>
        <p:nvCxnSpPr>
          <p:cNvPr id="33" name="Straight Connector 32"/>
          <p:cNvCxnSpPr/>
          <p:nvPr/>
        </p:nvCxnSpPr>
        <p:spPr>
          <a:xfrm flipH="1">
            <a:off x="4310181" y="1529715"/>
            <a:ext cx="4881" cy="17830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648200" y="2362200"/>
            <a:ext cx="857927" cy="369332"/>
          </a:xfrm>
          <a:prstGeom prst="rect">
            <a:avLst/>
          </a:prstGeom>
          <a:noFill/>
        </p:spPr>
        <p:txBody>
          <a:bodyPr wrap="none" rtlCol="0">
            <a:spAutoFit/>
          </a:bodyPr>
          <a:lstStyle/>
          <a:p>
            <a:r>
              <a:rPr lang="en-US" dirty="0"/>
              <a:t>417.6</a:t>
            </a:r>
          </a:p>
        </p:txBody>
      </p:sp>
      <p:sp>
        <p:nvSpPr>
          <p:cNvPr id="37" name="TextBox 36"/>
          <p:cNvSpPr txBox="1"/>
          <p:nvPr/>
        </p:nvSpPr>
        <p:spPr>
          <a:xfrm>
            <a:off x="3842448" y="769620"/>
            <a:ext cx="925703" cy="646331"/>
          </a:xfrm>
          <a:prstGeom prst="rect">
            <a:avLst/>
          </a:prstGeom>
          <a:noFill/>
        </p:spPr>
        <p:txBody>
          <a:bodyPr wrap="none" rtlCol="0">
            <a:spAutoFit/>
          </a:bodyPr>
          <a:lstStyle/>
          <a:p>
            <a:pPr algn="ctr"/>
            <a:r>
              <a:rPr lang="en-US" dirty="0"/>
              <a:t>Food</a:t>
            </a:r>
          </a:p>
          <a:p>
            <a:pPr algn="ctr"/>
            <a:r>
              <a:rPr lang="en-US" dirty="0"/>
              <a:t>Safety</a:t>
            </a:r>
          </a:p>
        </p:txBody>
      </p:sp>
      <p:sp>
        <p:nvSpPr>
          <p:cNvPr id="38" name="TextBox 37"/>
          <p:cNvSpPr txBox="1"/>
          <p:nvPr/>
        </p:nvSpPr>
        <p:spPr>
          <a:xfrm>
            <a:off x="139152" y="304800"/>
            <a:ext cx="3050984" cy="1815882"/>
          </a:xfrm>
          <a:prstGeom prst="rect">
            <a:avLst/>
          </a:prstGeom>
          <a:noFill/>
        </p:spPr>
        <p:txBody>
          <a:bodyPr wrap="square" rtlCol="0">
            <a:spAutoFit/>
          </a:bodyPr>
          <a:lstStyle/>
          <a:p>
            <a:pPr algn="ctr"/>
            <a:r>
              <a:rPr lang="en-US" sz="2800" dirty="0"/>
              <a:t>The Food Safety Pyramid</a:t>
            </a:r>
          </a:p>
          <a:p>
            <a:pPr algn="ctr"/>
            <a:r>
              <a:rPr lang="en-US" sz="2800" dirty="0"/>
              <a:t>Or System</a:t>
            </a:r>
          </a:p>
          <a:p>
            <a:endParaRPr lang="en-US" sz="2800" dirty="0"/>
          </a:p>
        </p:txBody>
      </p:sp>
      <p:sp>
        <p:nvSpPr>
          <p:cNvPr id="39" name="TextBox 38"/>
          <p:cNvSpPr txBox="1"/>
          <p:nvPr/>
        </p:nvSpPr>
        <p:spPr>
          <a:xfrm>
            <a:off x="1189209" y="6479143"/>
            <a:ext cx="6424964" cy="369332"/>
          </a:xfrm>
          <a:prstGeom prst="rect">
            <a:avLst/>
          </a:prstGeom>
          <a:noFill/>
        </p:spPr>
        <p:txBody>
          <a:bodyPr wrap="none" rtlCol="0">
            <a:spAutoFit/>
          </a:bodyPr>
          <a:lstStyle/>
          <a:p>
            <a:r>
              <a:rPr lang="en-US" dirty="0"/>
              <a:t>All of this may be used to support decisions in the HA</a:t>
            </a:r>
          </a:p>
        </p:txBody>
      </p:sp>
      <p:pic>
        <p:nvPicPr>
          <p:cNvPr id="8" name="Audio 7">
            <a:hlinkClick r:id="" action="ppaction://media"/>
            <a:extLst>
              <a:ext uri="{FF2B5EF4-FFF2-40B4-BE49-F238E27FC236}">
                <a16:creationId xmlns:a16="http://schemas.microsoft.com/office/drawing/2014/main" id="{56A09558-BBD4-4C80-9A8F-25934A00A9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78994089"/>
      </p:ext>
    </p:extLst>
  </p:cSld>
  <p:clrMapOvr>
    <a:masterClrMapping/>
  </p:clrMapOvr>
  <mc:AlternateContent xmlns:mc="http://schemas.openxmlformats.org/markup-compatibility/2006">
    <mc:Choice xmlns:p14="http://schemas.microsoft.com/office/powerpoint/2010/main" Requires="p14">
      <p:transition spd="slow" p14:dur="2000" advTm="135608"/>
    </mc:Choice>
    <mc:Fallback>
      <p:transition spd="slow" advTm="13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32</a:t>
            </a:fld>
            <a:endParaRPr lang="en-US" dirty="0"/>
          </a:p>
        </p:txBody>
      </p:sp>
      <p:grpSp>
        <p:nvGrpSpPr>
          <p:cNvPr id="3" name="Group 2"/>
          <p:cNvGrpSpPr>
            <a:grpSpLocks/>
          </p:cNvGrpSpPr>
          <p:nvPr/>
        </p:nvGrpSpPr>
        <p:grpSpPr bwMode="auto">
          <a:xfrm>
            <a:off x="228600" y="9525"/>
            <a:ext cx="8153400" cy="6848475"/>
            <a:chOff x="1248" y="240"/>
            <a:chExt cx="4176" cy="3595"/>
          </a:xfrm>
        </p:grpSpPr>
        <p:sp>
          <p:nvSpPr>
            <p:cNvPr id="4"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yr4"/>
            <p:cNvSpPr>
              <a:spLocks noEditPoints="1" noChangeArrowheads="1"/>
            </p:cNvSpPr>
            <p:nvPr/>
          </p:nvSpPr>
          <p:spPr bwMode="auto">
            <a:xfrm>
              <a:off x="1248" y="2899"/>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dirty="0"/>
                <a:t>      </a:t>
              </a:r>
            </a:p>
          </p:txBody>
        </p:sp>
      </p:grpSp>
      <p:cxnSp>
        <p:nvCxnSpPr>
          <p:cNvPr id="9" name="Straight Connector 8"/>
          <p:cNvCxnSpPr/>
          <p:nvPr/>
        </p:nvCxnSpPr>
        <p:spPr>
          <a:xfrm>
            <a:off x="3352800" y="5074920"/>
            <a:ext cx="0" cy="1773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5084445"/>
            <a:ext cx="76200" cy="176403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89209" y="5643294"/>
            <a:ext cx="1930337" cy="646331"/>
          </a:xfrm>
          <a:prstGeom prst="rect">
            <a:avLst/>
          </a:prstGeom>
          <a:noFill/>
        </p:spPr>
        <p:txBody>
          <a:bodyPr wrap="none" rtlCol="0">
            <a:spAutoFit/>
          </a:bodyPr>
          <a:lstStyle/>
          <a:p>
            <a:pPr algn="ctr"/>
            <a:r>
              <a:rPr lang="en-US" dirty="0"/>
              <a:t>SSOP</a:t>
            </a:r>
          </a:p>
          <a:p>
            <a:pPr algn="ctr"/>
            <a:r>
              <a:rPr lang="en-US" dirty="0"/>
              <a:t>416.11-416.16</a:t>
            </a:r>
          </a:p>
        </p:txBody>
      </p:sp>
      <p:sp>
        <p:nvSpPr>
          <p:cNvPr id="17" name="TextBox 16"/>
          <p:cNvSpPr txBox="1"/>
          <p:nvPr/>
        </p:nvSpPr>
        <p:spPr>
          <a:xfrm>
            <a:off x="3409395" y="5633769"/>
            <a:ext cx="2242923" cy="923330"/>
          </a:xfrm>
          <a:prstGeom prst="rect">
            <a:avLst/>
          </a:prstGeom>
          <a:noFill/>
        </p:spPr>
        <p:txBody>
          <a:bodyPr wrap="none" rtlCol="0">
            <a:spAutoFit/>
          </a:bodyPr>
          <a:lstStyle/>
          <a:p>
            <a:pPr algn="ctr"/>
            <a:r>
              <a:rPr lang="en-US" dirty="0"/>
              <a:t>SPS</a:t>
            </a:r>
          </a:p>
          <a:p>
            <a:pPr algn="ctr"/>
            <a:r>
              <a:rPr lang="en-US" dirty="0"/>
              <a:t>416.1-416.5</a:t>
            </a:r>
          </a:p>
          <a:p>
            <a:pPr algn="ctr"/>
            <a:r>
              <a:rPr lang="en-US" dirty="0"/>
              <a:t>Sanitary Dressing</a:t>
            </a:r>
          </a:p>
        </p:txBody>
      </p:sp>
      <p:sp>
        <p:nvSpPr>
          <p:cNvPr id="18" name="TextBox 17"/>
          <p:cNvSpPr txBox="1"/>
          <p:nvPr/>
        </p:nvSpPr>
        <p:spPr>
          <a:xfrm>
            <a:off x="6019800" y="5495270"/>
            <a:ext cx="1667444" cy="923330"/>
          </a:xfrm>
          <a:prstGeom prst="rect">
            <a:avLst/>
          </a:prstGeom>
          <a:noFill/>
        </p:spPr>
        <p:txBody>
          <a:bodyPr wrap="none" rtlCol="0">
            <a:spAutoFit/>
          </a:bodyPr>
          <a:lstStyle/>
          <a:p>
            <a:pPr algn="ctr"/>
            <a:r>
              <a:rPr lang="en-US" dirty="0"/>
              <a:t>Other</a:t>
            </a:r>
          </a:p>
          <a:p>
            <a:pPr algn="ctr"/>
            <a:r>
              <a:rPr lang="en-US" dirty="0"/>
              <a:t>Pre-requisite</a:t>
            </a:r>
          </a:p>
          <a:p>
            <a:pPr algn="ctr"/>
            <a:r>
              <a:rPr lang="en-US" dirty="0"/>
              <a:t>Programs</a:t>
            </a:r>
          </a:p>
        </p:txBody>
      </p:sp>
      <p:cxnSp>
        <p:nvCxnSpPr>
          <p:cNvPr id="20" name="Straight Connector 19"/>
          <p:cNvCxnSpPr/>
          <p:nvPr/>
        </p:nvCxnSpPr>
        <p:spPr>
          <a:xfrm>
            <a:off x="3505200" y="3312795"/>
            <a:ext cx="0" cy="1762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28805" y="3312794"/>
            <a:ext cx="59871" cy="176212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43095" y="4018716"/>
            <a:ext cx="857927" cy="369332"/>
          </a:xfrm>
          <a:prstGeom prst="rect">
            <a:avLst/>
          </a:prstGeom>
          <a:noFill/>
        </p:spPr>
        <p:txBody>
          <a:bodyPr wrap="none" rtlCol="0">
            <a:spAutoFit/>
          </a:bodyPr>
          <a:lstStyle/>
          <a:p>
            <a:r>
              <a:rPr lang="en-US" dirty="0"/>
              <a:t>417.3</a:t>
            </a:r>
          </a:p>
        </p:txBody>
      </p:sp>
      <p:sp>
        <p:nvSpPr>
          <p:cNvPr id="29" name="TextBox 28"/>
          <p:cNvSpPr txBox="1"/>
          <p:nvPr/>
        </p:nvSpPr>
        <p:spPr>
          <a:xfrm>
            <a:off x="3962400" y="4009191"/>
            <a:ext cx="857927" cy="369332"/>
          </a:xfrm>
          <a:prstGeom prst="rect">
            <a:avLst/>
          </a:prstGeom>
          <a:noFill/>
        </p:spPr>
        <p:txBody>
          <a:bodyPr wrap="none" rtlCol="0">
            <a:spAutoFit/>
          </a:bodyPr>
          <a:lstStyle/>
          <a:p>
            <a:r>
              <a:rPr lang="en-US" dirty="0"/>
              <a:t>417.4</a:t>
            </a:r>
          </a:p>
        </p:txBody>
      </p:sp>
      <p:sp>
        <p:nvSpPr>
          <p:cNvPr id="30" name="TextBox 29"/>
          <p:cNvSpPr txBox="1"/>
          <p:nvPr/>
        </p:nvSpPr>
        <p:spPr>
          <a:xfrm>
            <a:off x="5715000" y="4018716"/>
            <a:ext cx="857927" cy="369332"/>
          </a:xfrm>
          <a:prstGeom prst="rect">
            <a:avLst/>
          </a:prstGeom>
          <a:noFill/>
        </p:spPr>
        <p:txBody>
          <a:bodyPr wrap="none" rtlCol="0">
            <a:spAutoFit/>
          </a:bodyPr>
          <a:lstStyle/>
          <a:p>
            <a:r>
              <a:rPr lang="en-US" dirty="0"/>
              <a:t>417.5</a:t>
            </a:r>
          </a:p>
        </p:txBody>
      </p:sp>
      <p:sp>
        <p:nvSpPr>
          <p:cNvPr id="31" name="TextBox 30"/>
          <p:cNvSpPr txBox="1"/>
          <p:nvPr/>
        </p:nvSpPr>
        <p:spPr>
          <a:xfrm>
            <a:off x="3076236" y="2362200"/>
            <a:ext cx="857927" cy="369332"/>
          </a:xfrm>
          <a:prstGeom prst="rect">
            <a:avLst/>
          </a:prstGeom>
          <a:noFill/>
        </p:spPr>
        <p:txBody>
          <a:bodyPr wrap="none" rtlCol="0">
            <a:spAutoFit/>
          </a:bodyPr>
          <a:lstStyle/>
          <a:p>
            <a:r>
              <a:rPr lang="en-US" dirty="0"/>
              <a:t>417.2</a:t>
            </a:r>
          </a:p>
        </p:txBody>
      </p:sp>
      <p:cxnSp>
        <p:nvCxnSpPr>
          <p:cNvPr id="33" name="Straight Connector 32"/>
          <p:cNvCxnSpPr/>
          <p:nvPr/>
        </p:nvCxnSpPr>
        <p:spPr>
          <a:xfrm flipH="1">
            <a:off x="4310181" y="1529715"/>
            <a:ext cx="4881" cy="17830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648200" y="2362200"/>
            <a:ext cx="857927" cy="369332"/>
          </a:xfrm>
          <a:prstGeom prst="rect">
            <a:avLst/>
          </a:prstGeom>
          <a:noFill/>
        </p:spPr>
        <p:txBody>
          <a:bodyPr wrap="none" rtlCol="0">
            <a:spAutoFit/>
          </a:bodyPr>
          <a:lstStyle/>
          <a:p>
            <a:r>
              <a:rPr lang="en-US" dirty="0"/>
              <a:t>417.6</a:t>
            </a:r>
          </a:p>
        </p:txBody>
      </p:sp>
      <p:sp>
        <p:nvSpPr>
          <p:cNvPr id="37" name="TextBox 36"/>
          <p:cNvSpPr txBox="1"/>
          <p:nvPr/>
        </p:nvSpPr>
        <p:spPr>
          <a:xfrm>
            <a:off x="3842448" y="769620"/>
            <a:ext cx="925703" cy="646331"/>
          </a:xfrm>
          <a:prstGeom prst="rect">
            <a:avLst/>
          </a:prstGeom>
          <a:noFill/>
        </p:spPr>
        <p:txBody>
          <a:bodyPr wrap="none" rtlCol="0">
            <a:spAutoFit/>
          </a:bodyPr>
          <a:lstStyle/>
          <a:p>
            <a:pPr algn="ctr"/>
            <a:r>
              <a:rPr lang="en-US" dirty="0"/>
              <a:t>Food</a:t>
            </a:r>
          </a:p>
          <a:p>
            <a:pPr algn="ctr"/>
            <a:r>
              <a:rPr lang="en-US" dirty="0"/>
              <a:t>Safety</a:t>
            </a:r>
          </a:p>
        </p:txBody>
      </p:sp>
      <p:sp>
        <p:nvSpPr>
          <p:cNvPr id="38" name="TextBox 37"/>
          <p:cNvSpPr txBox="1"/>
          <p:nvPr/>
        </p:nvSpPr>
        <p:spPr>
          <a:xfrm>
            <a:off x="107684" y="304800"/>
            <a:ext cx="3050984" cy="1815882"/>
          </a:xfrm>
          <a:prstGeom prst="rect">
            <a:avLst/>
          </a:prstGeom>
          <a:noFill/>
        </p:spPr>
        <p:txBody>
          <a:bodyPr wrap="square" rtlCol="0">
            <a:spAutoFit/>
          </a:bodyPr>
          <a:lstStyle/>
          <a:p>
            <a:pPr algn="ctr"/>
            <a:r>
              <a:rPr lang="en-US" sz="2800" dirty="0"/>
              <a:t>The Food Safety Pyramid</a:t>
            </a:r>
          </a:p>
          <a:p>
            <a:pPr algn="ctr"/>
            <a:r>
              <a:rPr lang="en-US" sz="2800" dirty="0"/>
              <a:t>Or System</a:t>
            </a:r>
          </a:p>
          <a:p>
            <a:endParaRPr lang="en-US" sz="2800" dirty="0"/>
          </a:p>
        </p:txBody>
      </p:sp>
      <p:sp>
        <p:nvSpPr>
          <p:cNvPr id="39" name="TextBox 38"/>
          <p:cNvSpPr txBox="1"/>
          <p:nvPr/>
        </p:nvSpPr>
        <p:spPr>
          <a:xfrm>
            <a:off x="1189209" y="6479143"/>
            <a:ext cx="6424964" cy="369332"/>
          </a:xfrm>
          <a:prstGeom prst="rect">
            <a:avLst/>
          </a:prstGeom>
          <a:noFill/>
        </p:spPr>
        <p:txBody>
          <a:bodyPr wrap="none" rtlCol="0">
            <a:spAutoFit/>
          </a:bodyPr>
          <a:lstStyle/>
          <a:p>
            <a:r>
              <a:rPr lang="en-US" dirty="0"/>
              <a:t>All of this may be used to support decisions in the HA</a:t>
            </a:r>
          </a:p>
        </p:txBody>
      </p:sp>
      <p:pic>
        <p:nvPicPr>
          <p:cNvPr id="11" name="Audio 10">
            <a:hlinkClick r:id="" action="ppaction://media"/>
            <a:extLst>
              <a:ext uri="{FF2B5EF4-FFF2-40B4-BE49-F238E27FC236}">
                <a16:creationId xmlns:a16="http://schemas.microsoft.com/office/drawing/2014/main" id="{BF91E991-A555-473A-BE38-CC687DCF99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75180628"/>
      </p:ext>
    </p:extLst>
  </p:cSld>
  <p:clrMapOvr>
    <a:masterClrMapping/>
  </p:clrMapOvr>
  <mc:AlternateContent xmlns:mc="http://schemas.openxmlformats.org/markup-compatibility/2006">
    <mc:Choice xmlns:p14="http://schemas.microsoft.com/office/powerpoint/2010/main" Requires="p14">
      <p:transition spd="slow" p14:dur="2000" advTm="186273"/>
    </mc:Choice>
    <mc:Fallback>
      <p:transition spd="slow" advTm="18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8"/>
                                        </p:tgtEl>
                                      </p:cBhvr>
                                    </p:animEffect>
                                    <p:anim calcmode="lin" valueType="num">
                                      <p:cBhvr>
                                        <p:cTn id="11" dur="1000"/>
                                        <p:tgtEl>
                                          <p:spTgt spid="18"/>
                                        </p:tgtEl>
                                        <p:attrNameLst>
                                          <p:attrName>ppt_x</p:attrName>
                                        </p:attrNameLst>
                                      </p:cBhvr>
                                      <p:tavLst>
                                        <p:tav tm="0">
                                          <p:val>
                                            <p:strVal val="ppt_x"/>
                                          </p:val>
                                        </p:tav>
                                        <p:tav tm="100000">
                                          <p:val>
                                            <p:strVal val="ppt_x"/>
                                          </p:val>
                                        </p:tav>
                                      </p:tavLst>
                                    </p:anim>
                                    <p:anim calcmode="lin" valueType="num">
                                      <p:cBhvr>
                                        <p:cTn id="12" dur="1000"/>
                                        <p:tgtEl>
                                          <p:spTgt spid="18"/>
                                        </p:tgtEl>
                                        <p:attrNameLst>
                                          <p:attrName>ppt_y</p:attrName>
                                        </p:attrNameLst>
                                      </p:cBhvr>
                                      <p:tavLst>
                                        <p:tav tm="0">
                                          <p:val>
                                            <p:strVal val="ppt_y"/>
                                          </p:val>
                                        </p:tav>
                                        <p:tav tm="100000">
                                          <p:val>
                                            <p:strVal val="ppt_y+.1"/>
                                          </p:val>
                                        </p:tav>
                                      </p:tavLst>
                                    </p:anim>
                                    <p:set>
                                      <p:cBhvr>
                                        <p:cTn id="13" dur="1" fill="hold">
                                          <p:stCondLst>
                                            <p:cond delay="999"/>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17"/>
                                        </p:tgtEl>
                                      </p:cBhvr>
                                    </p:animEffect>
                                    <p:anim calcmode="lin" valueType="num">
                                      <p:cBhvr>
                                        <p:cTn id="18" dur="1000"/>
                                        <p:tgtEl>
                                          <p:spTgt spid="17"/>
                                        </p:tgtEl>
                                        <p:attrNameLst>
                                          <p:attrName>ppt_x</p:attrName>
                                        </p:attrNameLst>
                                      </p:cBhvr>
                                      <p:tavLst>
                                        <p:tav tm="0">
                                          <p:val>
                                            <p:strVal val="ppt_x"/>
                                          </p:val>
                                        </p:tav>
                                        <p:tav tm="100000">
                                          <p:val>
                                            <p:strVal val="ppt_x"/>
                                          </p:val>
                                        </p:tav>
                                      </p:tavLst>
                                    </p:anim>
                                    <p:anim calcmode="lin" valueType="num">
                                      <p:cBhvr>
                                        <p:cTn id="19" dur="1000"/>
                                        <p:tgtEl>
                                          <p:spTgt spid="17"/>
                                        </p:tgtEl>
                                        <p:attrNameLst>
                                          <p:attrName>ppt_y</p:attrName>
                                        </p:attrNameLst>
                                      </p:cBhvr>
                                      <p:tavLst>
                                        <p:tav tm="0">
                                          <p:val>
                                            <p:strVal val="ppt_y"/>
                                          </p:val>
                                        </p:tav>
                                        <p:tav tm="100000">
                                          <p:val>
                                            <p:strVal val="ppt_y+.1"/>
                                          </p:val>
                                        </p:tav>
                                      </p:tavLst>
                                    </p:anim>
                                    <p:set>
                                      <p:cBhvr>
                                        <p:cTn id="20" dur="1" fill="hold">
                                          <p:stCondLst>
                                            <p:cond delay="9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1000"/>
                                        <p:tgtEl>
                                          <p:spTgt spid="29"/>
                                        </p:tgtEl>
                                      </p:cBhvr>
                                    </p:animEffect>
                                    <p:anim calcmode="lin" valueType="num">
                                      <p:cBhvr>
                                        <p:cTn id="25" dur="1000"/>
                                        <p:tgtEl>
                                          <p:spTgt spid="29"/>
                                        </p:tgtEl>
                                        <p:attrNameLst>
                                          <p:attrName>ppt_x</p:attrName>
                                        </p:attrNameLst>
                                      </p:cBhvr>
                                      <p:tavLst>
                                        <p:tav tm="0">
                                          <p:val>
                                            <p:strVal val="ppt_x"/>
                                          </p:val>
                                        </p:tav>
                                        <p:tav tm="100000">
                                          <p:val>
                                            <p:strVal val="ppt_x"/>
                                          </p:val>
                                        </p:tav>
                                      </p:tavLst>
                                    </p:anim>
                                    <p:anim calcmode="lin" valueType="num">
                                      <p:cBhvr>
                                        <p:cTn id="26" dur="1000"/>
                                        <p:tgtEl>
                                          <p:spTgt spid="29"/>
                                        </p:tgtEl>
                                        <p:attrNameLst>
                                          <p:attrName>ppt_y</p:attrName>
                                        </p:attrNameLst>
                                      </p:cBhvr>
                                      <p:tavLst>
                                        <p:tav tm="0">
                                          <p:val>
                                            <p:strVal val="ppt_y"/>
                                          </p:val>
                                        </p:tav>
                                        <p:tav tm="100000">
                                          <p:val>
                                            <p:strVal val="ppt_y+.1"/>
                                          </p:val>
                                        </p:tav>
                                      </p:tavLst>
                                    </p:anim>
                                    <p:set>
                                      <p:cBhvr>
                                        <p:cTn id="27" dur="1" fill="hold">
                                          <p:stCondLst>
                                            <p:cond delay="9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28"/>
                                        </p:tgtEl>
                                      </p:cBhvr>
                                    </p:animEffect>
                                    <p:anim calcmode="lin" valueType="num">
                                      <p:cBhvr>
                                        <p:cTn id="32" dur="1000"/>
                                        <p:tgtEl>
                                          <p:spTgt spid="28"/>
                                        </p:tgtEl>
                                        <p:attrNameLst>
                                          <p:attrName>ppt_x</p:attrName>
                                        </p:attrNameLst>
                                      </p:cBhvr>
                                      <p:tavLst>
                                        <p:tav tm="0">
                                          <p:val>
                                            <p:strVal val="ppt_x"/>
                                          </p:val>
                                        </p:tav>
                                        <p:tav tm="100000">
                                          <p:val>
                                            <p:strVal val="ppt_x"/>
                                          </p:val>
                                        </p:tav>
                                      </p:tavLst>
                                    </p:anim>
                                    <p:anim calcmode="lin" valueType="num">
                                      <p:cBhvr>
                                        <p:cTn id="33" dur="1000"/>
                                        <p:tgtEl>
                                          <p:spTgt spid="28"/>
                                        </p:tgtEl>
                                        <p:attrNameLst>
                                          <p:attrName>ppt_y</p:attrName>
                                        </p:attrNameLst>
                                      </p:cBhvr>
                                      <p:tavLst>
                                        <p:tav tm="0">
                                          <p:val>
                                            <p:strVal val="ppt_y"/>
                                          </p:val>
                                        </p:tav>
                                        <p:tav tm="100000">
                                          <p:val>
                                            <p:strVal val="ppt_y+.1"/>
                                          </p:val>
                                        </p:tav>
                                      </p:tavLst>
                                    </p:anim>
                                    <p:set>
                                      <p:cBhvr>
                                        <p:cTn id="34" dur="1" fill="hold">
                                          <p:stCondLst>
                                            <p:cond delay="99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30"/>
                                        </p:tgtEl>
                                      </p:cBhvr>
                                    </p:animEffect>
                                    <p:anim calcmode="lin" valueType="num">
                                      <p:cBhvr>
                                        <p:cTn id="39" dur="1000"/>
                                        <p:tgtEl>
                                          <p:spTgt spid="30"/>
                                        </p:tgtEl>
                                        <p:attrNameLst>
                                          <p:attrName>ppt_x</p:attrName>
                                        </p:attrNameLst>
                                      </p:cBhvr>
                                      <p:tavLst>
                                        <p:tav tm="0">
                                          <p:val>
                                            <p:strVal val="ppt_x"/>
                                          </p:val>
                                        </p:tav>
                                        <p:tav tm="100000">
                                          <p:val>
                                            <p:strVal val="ppt_x"/>
                                          </p:val>
                                        </p:tav>
                                      </p:tavLst>
                                    </p:anim>
                                    <p:anim calcmode="lin" valueType="num">
                                      <p:cBhvr>
                                        <p:cTn id="40" dur="1000"/>
                                        <p:tgtEl>
                                          <p:spTgt spid="30"/>
                                        </p:tgtEl>
                                        <p:attrNameLst>
                                          <p:attrName>ppt_y</p:attrName>
                                        </p:attrNameLst>
                                      </p:cBhvr>
                                      <p:tavLst>
                                        <p:tav tm="0">
                                          <p:val>
                                            <p:strVal val="ppt_y"/>
                                          </p:val>
                                        </p:tav>
                                        <p:tav tm="100000">
                                          <p:val>
                                            <p:strVal val="ppt_y+.1"/>
                                          </p:val>
                                        </p:tav>
                                      </p:tavLst>
                                    </p:anim>
                                    <p:set>
                                      <p:cBhvr>
                                        <p:cTn id="41" dur="1" fill="hold">
                                          <p:stCondLst>
                                            <p:cond delay="999"/>
                                          </p:stCondLst>
                                        </p:cTn>
                                        <p:tgtEl>
                                          <p:spTgt spid="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0" nodeType="clickEffect">
                                  <p:stCondLst>
                                    <p:cond delay="0"/>
                                  </p:stCondLst>
                                  <p:childTnLst>
                                    <p:animEffect transition="out" filter="fade">
                                      <p:cBhvr>
                                        <p:cTn id="45" dur="1000"/>
                                        <p:tgtEl>
                                          <p:spTgt spid="31"/>
                                        </p:tgtEl>
                                      </p:cBhvr>
                                    </p:animEffect>
                                    <p:anim calcmode="lin" valueType="num">
                                      <p:cBhvr>
                                        <p:cTn id="46" dur="1000"/>
                                        <p:tgtEl>
                                          <p:spTgt spid="31"/>
                                        </p:tgtEl>
                                        <p:attrNameLst>
                                          <p:attrName>ppt_x</p:attrName>
                                        </p:attrNameLst>
                                      </p:cBhvr>
                                      <p:tavLst>
                                        <p:tav tm="0">
                                          <p:val>
                                            <p:strVal val="ppt_x"/>
                                          </p:val>
                                        </p:tav>
                                        <p:tav tm="100000">
                                          <p:val>
                                            <p:strVal val="ppt_x"/>
                                          </p:val>
                                        </p:tav>
                                      </p:tavLst>
                                    </p:anim>
                                    <p:anim calcmode="lin" valueType="num">
                                      <p:cBhvr>
                                        <p:cTn id="47" dur="1000"/>
                                        <p:tgtEl>
                                          <p:spTgt spid="31"/>
                                        </p:tgtEl>
                                        <p:attrNameLst>
                                          <p:attrName>ppt_y</p:attrName>
                                        </p:attrNameLst>
                                      </p:cBhvr>
                                      <p:tavLst>
                                        <p:tav tm="0">
                                          <p:val>
                                            <p:strVal val="ppt_y"/>
                                          </p:val>
                                        </p:tav>
                                        <p:tav tm="100000">
                                          <p:val>
                                            <p:strVal val="ppt_y+.1"/>
                                          </p:val>
                                        </p:tav>
                                      </p:tavLst>
                                    </p:anim>
                                    <p:set>
                                      <p:cBhvr>
                                        <p:cTn id="48" dur="1" fill="hold">
                                          <p:stCondLst>
                                            <p:cond delay="999"/>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0" nodeType="clickEffect">
                                  <p:stCondLst>
                                    <p:cond delay="0"/>
                                  </p:stCondLst>
                                  <p:childTnLst>
                                    <p:animEffect transition="out" filter="fade">
                                      <p:cBhvr>
                                        <p:cTn id="52" dur="1000"/>
                                        <p:tgtEl>
                                          <p:spTgt spid="36"/>
                                        </p:tgtEl>
                                      </p:cBhvr>
                                    </p:animEffect>
                                    <p:anim calcmode="lin" valueType="num">
                                      <p:cBhvr>
                                        <p:cTn id="53" dur="1000"/>
                                        <p:tgtEl>
                                          <p:spTgt spid="36"/>
                                        </p:tgtEl>
                                        <p:attrNameLst>
                                          <p:attrName>ppt_x</p:attrName>
                                        </p:attrNameLst>
                                      </p:cBhvr>
                                      <p:tavLst>
                                        <p:tav tm="0">
                                          <p:val>
                                            <p:strVal val="ppt_x"/>
                                          </p:val>
                                        </p:tav>
                                        <p:tav tm="100000">
                                          <p:val>
                                            <p:strVal val="ppt_x"/>
                                          </p:val>
                                        </p:tav>
                                      </p:tavLst>
                                    </p:anim>
                                    <p:anim calcmode="lin" valueType="num">
                                      <p:cBhvr>
                                        <p:cTn id="54" dur="1000"/>
                                        <p:tgtEl>
                                          <p:spTgt spid="36"/>
                                        </p:tgtEl>
                                        <p:attrNameLst>
                                          <p:attrName>ppt_y</p:attrName>
                                        </p:attrNameLst>
                                      </p:cBhvr>
                                      <p:tavLst>
                                        <p:tav tm="0">
                                          <p:val>
                                            <p:strVal val="ppt_y"/>
                                          </p:val>
                                        </p:tav>
                                        <p:tav tm="100000">
                                          <p:val>
                                            <p:strVal val="ppt_y+.1"/>
                                          </p:val>
                                        </p:tav>
                                      </p:tavLst>
                                    </p:anim>
                                    <p:set>
                                      <p:cBhvr>
                                        <p:cTn id="55" dur="1" fill="hold">
                                          <p:stCondLst>
                                            <p:cond delay="999"/>
                                          </p:stCondLst>
                                        </p:cTn>
                                        <p:tgtEl>
                                          <p:spTgt spid="3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grpId="0" nodeType="clickEffect">
                                  <p:stCondLst>
                                    <p:cond delay="0"/>
                                  </p:stCondLst>
                                  <p:childTnLst>
                                    <p:animEffect transition="out" filter="fade">
                                      <p:cBhvr>
                                        <p:cTn id="59" dur="1000"/>
                                        <p:tgtEl>
                                          <p:spTgt spid="37"/>
                                        </p:tgtEl>
                                      </p:cBhvr>
                                    </p:animEffect>
                                    <p:anim calcmode="lin" valueType="num">
                                      <p:cBhvr>
                                        <p:cTn id="60" dur="1000"/>
                                        <p:tgtEl>
                                          <p:spTgt spid="37"/>
                                        </p:tgtEl>
                                        <p:attrNameLst>
                                          <p:attrName>ppt_x</p:attrName>
                                        </p:attrNameLst>
                                      </p:cBhvr>
                                      <p:tavLst>
                                        <p:tav tm="0">
                                          <p:val>
                                            <p:strVal val="ppt_x"/>
                                          </p:val>
                                        </p:tav>
                                        <p:tav tm="100000">
                                          <p:val>
                                            <p:strVal val="ppt_x"/>
                                          </p:val>
                                        </p:tav>
                                      </p:tavLst>
                                    </p:anim>
                                    <p:anim calcmode="lin" valueType="num">
                                      <p:cBhvr>
                                        <p:cTn id="61" dur="1000"/>
                                        <p:tgtEl>
                                          <p:spTgt spid="37"/>
                                        </p:tgtEl>
                                        <p:attrNameLst>
                                          <p:attrName>ppt_y</p:attrName>
                                        </p:attrNameLst>
                                      </p:cBhvr>
                                      <p:tavLst>
                                        <p:tav tm="0">
                                          <p:val>
                                            <p:strVal val="ppt_y"/>
                                          </p:val>
                                        </p:tav>
                                        <p:tav tm="100000">
                                          <p:val>
                                            <p:strVal val="ppt_y+.1"/>
                                          </p:val>
                                        </p:tav>
                                      </p:tavLst>
                                    </p:anim>
                                    <p:set>
                                      <p:cBhvr>
                                        <p:cTn id="62"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1"/>
                </p:tgtEl>
              </p:cMediaNode>
            </p:audio>
          </p:childTnLst>
        </p:cTn>
      </p:par>
    </p:tnLst>
    <p:bldLst>
      <p:bldP spid="17" grpId="0"/>
      <p:bldP spid="18" grpId="0"/>
      <p:bldP spid="28" grpId="0"/>
      <p:bldP spid="29" grpId="0"/>
      <p:bldP spid="30" grpId="0"/>
      <p:bldP spid="31" grpId="0"/>
      <p:bldP spid="36"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33</a:t>
            </a:fld>
            <a:endParaRPr lang="en-US" dirty="0"/>
          </a:p>
        </p:txBody>
      </p:sp>
      <p:sp>
        <p:nvSpPr>
          <p:cNvPr id="3" name="Cube 2"/>
          <p:cNvSpPr/>
          <p:nvPr/>
        </p:nvSpPr>
        <p:spPr>
          <a:xfrm rot="16581041">
            <a:off x="3733800" y="4953000"/>
            <a:ext cx="1368552"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p:cNvSpPr/>
          <p:nvPr/>
        </p:nvSpPr>
        <p:spPr>
          <a:xfrm rot="12138573">
            <a:off x="4469722" y="5023543"/>
            <a:ext cx="1763357" cy="1816175"/>
          </a:xfrm>
          <a:prstGeom prst="triangle">
            <a:avLst>
              <a:gd name="adj" fmla="val 517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be 4"/>
          <p:cNvSpPr/>
          <p:nvPr/>
        </p:nvSpPr>
        <p:spPr>
          <a:xfrm rot="2873758">
            <a:off x="5478780" y="4958443"/>
            <a:ext cx="1368552"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ube 5"/>
          <p:cNvSpPr/>
          <p:nvPr/>
        </p:nvSpPr>
        <p:spPr>
          <a:xfrm rot="18410497">
            <a:off x="2720875" y="5105399"/>
            <a:ext cx="1368552"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ube 6"/>
          <p:cNvSpPr/>
          <p:nvPr/>
        </p:nvSpPr>
        <p:spPr>
          <a:xfrm rot="18410497">
            <a:off x="6858553" y="4662566"/>
            <a:ext cx="1368552"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ube 7"/>
          <p:cNvSpPr/>
          <p:nvPr/>
        </p:nvSpPr>
        <p:spPr>
          <a:xfrm rot="18410497">
            <a:off x="1211019" y="4567470"/>
            <a:ext cx="1474746"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Cube 8"/>
          <p:cNvSpPr/>
          <p:nvPr/>
        </p:nvSpPr>
        <p:spPr>
          <a:xfrm rot="613673">
            <a:off x="7620554" y="3521529"/>
            <a:ext cx="1368552"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ube 9"/>
          <p:cNvSpPr/>
          <p:nvPr/>
        </p:nvSpPr>
        <p:spPr>
          <a:xfrm rot="18410497">
            <a:off x="5418105" y="3290966"/>
            <a:ext cx="1368552"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be 10"/>
          <p:cNvSpPr/>
          <p:nvPr/>
        </p:nvSpPr>
        <p:spPr>
          <a:xfrm rot="425438">
            <a:off x="2362753" y="3622533"/>
            <a:ext cx="1368552"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ube 11"/>
          <p:cNvSpPr/>
          <p:nvPr/>
        </p:nvSpPr>
        <p:spPr>
          <a:xfrm rot="3301049">
            <a:off x="4116578" y="3622532"/>
            <a:ext cx="1368552" cy="1447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57309" y="990600"/>
            <a:ext cx="5750677" cy="830997"/>
          </a:xfrm>
          <a:prstGeom prst="rect">
            <a:avLst/>
          </a:prstGeom>
          <a:noFill/>
        </p:spPr>
        <p:txBody>
          <a:bodyPr wrap="none" rtlCol="0">
            <a:spAutoFit/>
          </a:bodyPr>
          <a:lstStyle/>
          <a:p>
            <a:pPr algn="ctr"/>
            <a:r>
              <a:rPr lang="en-US" sz="2400" dirty="0"/>
              <a:t>The Food Safety Pyramid or System</a:t>
            </a:r>
          </a:p>
          <a:p>
            <a:pPr algn="ctr"/>
            <a:r>
              <a:rPr lang="en-US" sz="2400" dirty="0"/>
              <a:t>With No Support or Reassessment </a:t>
            </a:r>
          </a:p>
        </p:txBody>
      </p:sp>
      <p:sp>
        <p:nvSpPr>
          <p:cNvPr id="14" name="TextBox 13">
            <a:extLst>
              <a:ext uri="{FF2B5EF4-FFF2-40B4-BE49-F238E27FC236}">
                <a16:creationId xmlns:a16="http://schemas.microsoft.com/office/drawing/2014/main" id="{A72EE920-D416-475A-AEE3-FD0ED5CC5826}"/>
              </a:ext>
            </a:extLst>
          </p:cNvPr>
          <p:cNvSpPr txBox="1"/>
          <p:nvPr/>
        </p:nvSpPr>
        <p:spPr>
          <a:xfrm>
            <a:off x="5244803" y="5475010"/>
            <a:ext cx="1726961" cy="369332"/>
          </a:xfrm>
          <a:prstGeom prst="rect">
            <a:avLst/>
          </a:prstGeom>
          <a:noFill/>
        </p:spPr>
        <p:txBody>
          <a:bodyPr wrap="square" rtlCol="0">
            <a:spAutoFit/>
          </a:bodyPr>
          <a:lstStyle/>
          <a:p>
            <a:r>
              <a:rPr lang="en-US" dirty="0">
                <a:solidFill>
                  <a:schemeClr val="bg1"/>
                </a:solidFill>
              </a:rPr>
              <a:t>417.5(a)(1)</a:t>
            </a:r>
          </a:p>
        </p:txBody>
      </p:sp>
      <p:sp>
        <p:nvSpPr>
          <p:cNvPr id="16" name="TextBox 15">
            <a:extLst>
              <a:ext uri="{FF2B5EF4-FFF2-40B4-BE49-F238E27FC236}">
                <a16:creationId xmlns:a16="http://schemas.microsoft.com/office/drawing/2014/main" id="{070BFD87-9F3B-44C0-8A16-317C332A64FA}"/>
              </a:ext>
            </a:extLst>
          </p:cNvPr>
          <p:cNvSpPr txBox="1"/>
          <p:nvPr/>
        </p:nvSpPr>
        <p:spPr>
          <a:xfrm>
            <a:off x="938813" y="5290344"/>
            <a:ext cx="2042934" cy="369332"/>
          </a:xfrm>
          <a:prstGeom prst="rect">
            <a:avLst/>
          </a:prstGeom>
          <a:noFill/>
        </p:spPr>
        <p:txBody>
          <a:bodyPr wrap="square">
            <a:spAutoFit/>
          </a:bodyPr>
          <a:lstStyle/>
          <a:p>
            <a:pPr algn="ctr"/>
            <a:r>
              <a:rPr lang="en-US" dirty="0">
                <a:solidFill>
                  <a:schemeClr val="bg1"/>
                </a:solidFill>
              </a:rPr>
              <a:t>417.3(b)(4)</a:t>
            </a:r>
          </a:p>
        </p:txBody>
      </p:sp>
      <p:sp>
        <p:nvSpPr>
          <p:cNvPr id="17" name="TextBox 16">
            <a:extLst>
              <a:ext uri="{FF2B5EF4-FFF2-40B4-BE49-F238E27FC236}">
                <a16:creationId xmlns:a16="http://schemas.microsoft.com/office/drawing/2014/main" id="{34651AB5-D495-4AAF-AB6D-2F4B2EC1C93C}"/>
              </a:ext>
            </a:extLst>
          </p:cNvPr>
          <p:cNvSpPr txBox="1"/>
          <p:nvPr/>
        </p:nvSpPr>
        <p:spPr>
          <a:xfrm rot="688364">
            <a:off x="3785596" y="4148990"/>
            <a:ext cx="1832553" cy="369332"/>
          </a:xfrm>
          <a:prstGeom prst="rect">
            <a:avLst/>
          </a:prstGeom>
          <a:noFill/>
        </p:spPr>
        <p:txBody>
          <a:bodyPr wrap="none" rtlCol="0">
            <a:spAutoFit/>
          </a:bodyPr>
          <a:lstStyle/>
          <a:p>
            <a:r>
              <a:rPr lang="en-US" dirty="0">
                <a:solidFill>
                  <a:schemeClr val="bg1"/>
                </a:solidFill>
              </a:rPr>
              <a:t>417.4(a)(3)(</a:t>
            </a:r>
            <a:r>
              <a:rPr lang="en-US" dirty="0" err="1">
                <a:solidFill>
                  <a:schemeClr val="bg1"/>
                </a:solidFill>
              </a:rPr>
              <a:t>i</a:t>
            </a:r>
            <a:r>
              <a:rPr lang="en-US" dirty="0">
                <a:solidFill>
                  <a:schemeClr val="bg1"/>
                </a:solidFill>
              </a:rPr>
              <a:t>)</a:t>
            </a:r>
          </a:p>
        </p:txBody>
      </p:sp>
      <p:pic>
        <p:nvPicPr>
          <p:cNvPr id="19" name="Audio 18">
            <a:hlinkClick r:id="" action="ppaction://media"/>
            <a:extLst>
              <a:ext uri="{FF2B5EF4-FFF2-40B4-BE49-F238E27FC236}">
                <a16:creationId xmlns:a16="http://schemas.microsoft.com/office/drawing/2014/main" id="{FD002D2B-1908-4731-8FA2-03455C3F5A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70452705"/>
      </p:ext>
    </p:extLst>
  </p:cSld>
  <p:clrMapOvr>
    <a:masterClrMapping/>
  </p:clrMapOvr>
  <mc:AlternateContent xmlns:mc="http://schemas.openxmlformats.org/markup-compatibility/2006">
    <mc:Choice xmlns:p14="http://schemas.microsoft.com/office/powerpoint/2010/main" Requires="p14">
      <p:transition spd="slow" p14:dur="2000" advTm="108144"/>
    </mc:Choice>
    <mc:Fallback>
      <p:transition spd="slow" advTm="10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a:extLst>
              <a:ext uri="{FF2B5EF4-FFF2-40B4-BE49-F238E27FC236}">
                <a16:creationId xmlns:a16="http://schemas.microsoft.com/office/drawing/2014/main" id="{B431BD6D-81BD-4606-A4B9-CE605BDBFB21}"/>
              </a:ext>
            </a:extLst>
          </p:cNvPr>
          <p:cNvSpPr txBox="1">
            <a:spLocks noChangeArrowheads="1"/>
          </p:cNvSpPr>
          <p:nvPr/>
        </p:nvSpPr>
        <p:spPr bwMode="auto">
          <a:xfrm>
            <a:off x="1889125" y="27495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endParaRPr lang="en-US" altLang="en-US" sz="2000"/>
          </a:p>
        </p:txBody>
      </p:sp>
      <p:pic>
        <p:nvPicPr>
          <p:cNvPr id="75779" name="Picture 5" descr="j0292964">
            <a:extLst>
              <a:ext uri="{FF2B5EF4-FFF2-40B4-BE49-F238E27FC236}">
                <a16:creationId xmlns:a16="http://schemas.microsoft.com/office/drawing/2014/main" id="{F82F694E-C05A-40EE-AE61-3A141E332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600200"/>
            <a:ext cx="3810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6">
            <a:extLst>
              <a:ext uri="{FF2B5EF4-FFF2-40B4-BE49-F238E27FC236}">
                <a16:creationId xmlns:a16="http://schemas.microsoft.com/office/drawing/2014/main" id="{B411EDA4-679D-4DB8-8D83-0D21302F12EC}"/>
              </a:ext>
            </a:extLst>
          </p:cNvPr>
          <p:cNvSpPr txBox="1">
            <a:spLocks noChangeArrowheads="1"/>
          </p:cNvSpPr>
          <p:nvPr/>
        </p:nvSpPr>
        <p:spPr bwMode="auto">
          <a:xfrm>
            <a:off x="1839913" y="514350"/>
            <a:ext cx="4719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2800"/>
              <a:t>The Warm Heart Incident</a:t>
            </a:r>
          </a:p>
        </p:txBody>
      </p:sp>
      <p:pic>
        <p:nvPicPr>
          <p:cNvPr id="2" name="Audio 1">
            <a:hlinkClick r:id="" action="ppaction://media"/>
            <a:extLst>
              <a:ext uri="{FF2B5EF4-FFF2-40B4-BE49-F238E27FC236}">
                <a16:creationId xmlns:a16="http://schemas.microsoft.com/office/drawing/2014/main" id="{7E8307F7-6C7B-4312-A110-8289C4433A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30"/>
    </mc:Choice>
    <mc:Fallback>
      <p:transition spd="slow" advTm="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3F08097-2887-4473-ABD1-560BDF148946}"/>
              </a:ext>
            </a:extLst>
          </p:cNvPr>
          <p:cNvSpPr>
            <a:spLocks noGrp="1" noChangeArrowheads="1"/>
          </p:cNvSpPr>
          <p:nvPr>
            <p:ph type="title"/>
          </p:nvPr>
        </p:nvSpPr>
        <p:spPr/>
        <p:txBody>
          <a:bodyPr/>
          <a:lstStyle/>
          <a:p>
            <a:pPr algn="ctr" eaLnBrk="1" hangingPunct="1"/>
            <a:r>
              <a:rPr lang="en-US" altLang="en-US"/>
              <a:t>The Warm Heart Incident</a:t>
            </a:r>
          </a:p>
        </p:txBody>
      </p:sp>
      <p:sp>
        <p:nvSpPr>
          <p:cNvPr id="76803" name="Rectangle 3">
            <a:extLst>
              <a:ext uri="{FF2B5EF4-FFF2-40B4-BE49-F238E27FC236}">
                <a16:creationId xmlns:a16="http://schemas.microsoft.com/office/drawing/2014/main" id="{9CC3BE15-404E-4BED-AB30-C8F4E4A9D12E}"/>
              </a:ext>
            </a:extLst>
          </p:cNvPr>
          <p:cNvSpPr>
            <a:spLocks noGrp="1" noChangeArrowheads="1"/>
          </p:cNvSpPr>
          <p:nvPr>
            <p:ph type="body" idx="1"/>
          </p:nvPr>
        </p:nvSpPr>
        <p:spPr/>
        <p:txBody>
          <a:bodyPr/>
          <a:lstStyle/>
          <a:p>
            <a:pPr eaLnBrk="1" hangingPunct="1">
              <a:lnSpc>
                <a:spcPct val="90000"/>
              </a:lnSpc>
            </a:pPr>
            <a:r>
              <a:rPr lang="en-US" altLang="en-US" sz="3200" dirty="0"/>
              <a:t>An establishment used to have a CCP for 24-hour chilling but collected data over a two-year period from the cooler that showed that the Critical Limit of 44.6° F. was always met.</a:t>
            </a:r>
          </a:p>
          <a:p>
            <a:pPr eaLnBrk="1" hangingPunct="1">
              <a:lnSpc>
                <a:spcPct val="90000"/>
              </a:lnSpc>
            </a:pPr>
            <a:r>
              <a:rPr lang="en-US" altLang="en-US" sz="3200" dirty="0"/>
              <a:t>In fact, after 24 hours in the cooler, carcasses/variety meats were colder than 44.6° F.</a:t>
            </a:r>
          </a:p>
          <a:p>
            <a:pPr eaLnBrk="1" hangingPunct="1">
              <a:lnSpc>
                <a:spcPct val="90000"/>
              </a:lnSpc>
              <a:buFont typeface="Wingdings" panose="05000000000000000000" pitchFamily="2" charset="2"/>
              <a:buNone/>
            </a:pPr>
            <a:endParaRPr lang="en-US" altLang="en-US" dirty="0"/>
          </a:p>
        </p:txBody>
      </p:sp>
      <p:pic>
        <p:nvPicPr>
          <p:cNvPr id="2" name="Audio 1">
            <a:hlinkClick r:id="" action="ppaction://media"/>
            <a:extLst>
              <a:ext uri="{FF2B5EF4-FFF2-40B4-BE49-F238E27FC236}">
                <a16:creationId xmlns:a16="http://schemas.microsoft.com/office/drawing/2014/main" id="{654CC719-BCC7-4D27-917E-200210CD66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698"/>
    </mc:Choice>
    <mc:Fallback>
      <p:transition spd="slow" advTm="2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3BE47C1-81E6-40DA-B451-94BD217C3BB7}"/>
              </a:ext>
            </a:extLst>
          </p:cNvPr>
          <p:cNvSpPr>
            <a:spLocks noGrp="1" noChangeArrowheads="1"/>
          </p:cNvSpPr>
          <p:nvPr>
            <p:ph type="title"/>
          </p:nvPr>
        </p:nvSpPr>
        <p:spPr/>
        <p:txBody>
          <a:bodyPr/>
          <a:lstStyle/>
          <a:p>
            <a:pPr algn="ctr" eaLnBrk="1" hangingPunct="1"/>
            <a:r>
              <a:rPr lang="en-US" altLang="en-US"/>
              <a:t>The Warm Heart Incident</a:t>
            </a:r>
          </a:p>
        </p:txBody>
      </p:sp>
      <p:sp>
        <p:nvSpPr>
          <p:cNvPr id="77827" name="Rectangle 3">
            <a:extLst>
              <a:ext uri="{FF2B5EF4-FFF2-40B4-BE49-F238E27FC236}">
                <a16:creationId xmlns:a16="http://schemas.microsoft.com/office/drawing/2014/main" id="{81784364-20ED-427F-9705-BF91B21B5777}"/>
              </a:ext>
            </a:extLst>
          </p:cNvPr>
          <p:cNvSpPr>
            <a:spLocks noGrp="1" noChangeArrowheads="1"/>
          </p:cNvSpPr>
          <p:nvPr>
            <p:ph type="body" idx="1"/>
          </p:nvPr>
        </p:nvSpPr>
        <p:spPr/>
        <p:txBody>
          <a:bodyPr>
            <a:normAutofit lnSpcReduction="10000"/>
          </a:bodyPr>
          <a:lstStyle/>
          <a:p>
            <a:pPr eaLnBrk="1" hangingPunct="1">
              <a:lnSpc>
                <a:spcPct val="90000"/>
              </a:lnSpc>
            </a:pPr>
            <a:r>
              <a:rPr lang="en-US" altLang="en-US" sz="3200" dirty="0"/>
              <a:t>This then supported the fact that no pathogen growth was occurring on the carcasses or in the variety meats.</a:t>
            </a:r>
          </a:p>
          <a:p>
            <a:pPr eaLnBrk="1" hangingPunct="1">
              <a:lnSpc>
                <a:spcPct val="90000"/>
              </a:lnSpc>
            </a:pPr>
            <a:r>
              <a:rPr lang="en-US" altLang="en-US" sz="3200" dirty="0"/>
              <a:t>This data was reviewed by an EIAO and found to be accurate, as was the conclusion that no pathogen outgrowth was reasonably likely to occur.</a:t>
            </a:r>
          </a:p>
          <a:p>
            <a:pPr eaLnBrk="1" hangingPunct="1">
              <a:lnSpc>
                <a:spcPct val="90000"/>
              </a:lnSpc>
            </a:pPr>
            <a:r>
              <a:rPr lang="en-US" altLang="en-US" sz="3200" dirty="0"/>
              <a:t>The establishment developed a cooling GMP to capture this.</a:t>
            </a:r>
          </a:p>
        </p:txBody>
      </p:sp>
      <p:pic>
        <p:nvPicPr>
          <p:cNvPr id="2" name="Audio 1">
            <a:hlinkClick r:id="" action="ppaction://media"/>
            <a:extLst>
              <a:ext uri="{FF2B5EF4-FFF2-40B4-BE49-F238E27FC236}">
                <a16:creationId xmlns:a16="http://schemas.microsoft.com/office/drawing/2014/main" id="{FBDA82BA-6F9B-445B-B699-A5056B8BD3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16"/>
    </mc:Choice>
    <mc:Fallback>
      <p:transition spd="slow" advTm="2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3BE47C1-81E6-40DA-B451-94BD217C3BB7}"/>
              </a:ext>
            </a:extLst>
          </p:cNvPr>
          <p:cNvSpPr>
            <a:spLocks noGrp="1" noChangeArrowheads="1"/>
          </p:cNvSpPr>
          <p:nvPr>
            <p:ph type="title"/>
          </p:nvPr>
        </p:nvSpPr>
        <p:spPr/>
        <p:txBody>
          <a:bodyPr/>
          <a:lstStyle/>
          <a:p>
            <a:pPr algn="ctr" eaLnBrk="1" hangingPunct="1"/>
            <a:r>
              <a:rPr lang="en-US" altLang="en-US"/>
              <a:t>The Warm Heart Incident</a:t>
            </a:r>
          </a:p>
        </p:txBody>
      </p:sp>
      <p:sp>
        <p:nvSpPr>
          <p:cNvPr id="77827" name="Rectangle 3">
            <a:extLst>
              <a:ext uri="{FF2B5EF4-FFF2-40B4-BE49-F238E27FC236}">
                <a16:creationId xmlns:a16="http://schemas.microsoft.com/office/drawing/2014/main" id="{81784364-20ED-427F-9705-BF91B21B5777}"/>
              </a:ext>
            </a:extLst>
          </p:cNvPr>
          <p:cNvSpPr>
            <a:spLocks noGrp="1" noChangeArrowheads="1"/>
          </p:cNvSpPr>
          <p:nvPr>
            <p:ph type="body" idx="1"/>
          </p:nvPr>
        </p:nvSpPr>
        <p:spPr/>
        <p:txBody>
          <a:bodyPr>
            <a:normAutofit lnSpcReduction="10000"/>
          </a:bodyPr>
          <a:lstStyle/>
          <a:p>
            <a:pPr eaLnBrk="1" hangingPunct="1">
              <a:lnSpc>
                <a:spcPct val="90000"/>
              </a:lnSpc>
            </a:pPr>
            <a:r>
              <a:rPr lang="en-US" altLang="en-US" sz="3200" dirty="0"/>
              <a:t>The cooling GMP involved monitoring cooler temperature twice daily which was correlated to the product temperature through the two years of data.</a:t>
            </a:r>
          </a:p>
          <a:p>
            <a:pPr eaLnBrk="1" hangingPunct="1">
              <a:lnSpc>
                <a:spcPct val="90000"/>
              </a:lnSpc>
            </a:pPr>
            <a:r>
              <a:rPr lang="en-US" altLang="en-US" sz="3200" dirty="0"/>
              <a:t>Review of the GMP records showed that the cooler temperature was being monitored as per the GMP and that the cooler temperature never exceeded 39° F.</a:t>
            </a:r>
          </a:p>
        </p:txBody>
      </p:sp>
      <p:pic>
        <p:nvPicPr>
          <p:cNvPr id="2" name="Audio 1">
            <a:hlinkClick r:id="" action="ppaction://media"/>
            <a:extLst>
              <a:ext uri="{FF2B5EF4-FFF2-40B4-BE49-F238E27FC236}">
                <a16:creationId xmlns:a16="http://schemas.microsoft.com/office/drawing/2014/main" id="{1B69E32A-4DA3-4A5C-B1D8-3A1A24B1541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70976383"/>
      </p:ext>
    </p:extLst>
  </p:cSld>
  <p:clrMapOvr>
    <a:masterClrMapping/>
  </p:clrMapOvr>
  <mc:AlternateContent xmlns:mc="http://schemas.openxmlformats.org/markup-compatibility/2006">
    <mc:Choice xmlns:p14="http://schemas.microsoft.com/office/powerpoint/2010/main" Requires="p14">
      <p:transition spd="slow" p14:dur="2000" advTm="25990"/>
    </mc:Choice>
    <mc:Fallback>
      <p:transition spd="slow" advTm="2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animEffect transition="in" filter="fade">
                                      <p:cBhvr>
                                        <p:cTn id="11" dur="1000"/>
                                        <p:tgtEl>
                                          <p:spTgt spid="77827">
                                            <p:txEl>
                                              <p:pRg st="1" end="1"/>
                                            </p:txEl>
                                          </p:spTgt>
                                        </p:tgtEl>
                                      </p:cBhvr>
                                    </p:animEffect>
                                    <p:anim calcmode="lin" valueType="num">
                                      <p:cBhvr>
                                        <p:cTn id="12" dur="10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78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EE59F47-F0D6-4387-B69B-FCE9B384D729}"/>
              </a:ext>
            </a:extLst>
          </p:cNvPr>
          <p:cNvSpPr>
            <a:spLocks noGrp="1" noChangeArrowheads="1"/>
          </p:cNvSpPr>
          <p:nvPr>
            <p:ph type="title"/>
          </p:nvPr>
        </p:nvSpPr>
        <p:spPr/>
        <p:txBody>
          <a:bodyPr/>
          <a:lstStyle/>
          <a:p>
            <a:pPr algn="ctr" eaLnBrk="1" hangingPunct="1"/>
            <a:r>
              <a:rPr lang="en-US" altLang="en-US"/>
              <a:t>The Warm Heart Incident</a:t>
            </a:r>
          </a:p>
        </p:txBody>
      </p:sp>
      <p:sp>
        <p:nvSpPr>
          <p:cNvPr id="78851" name="Rectangle 3">
            <a:extLst>
              <a:ext uri="{FF2B5EF4-FFF2-40B4-BE49-F238E27FC236}">
                <a16:creationId xmlns:a16="http://schemas.microsoft.com/office/drawing/2014/main" id="{3A479778-4264-4BAA-83E9-779DFE0A59E1}"/>
              </a:ext>
            </a:extLst>
          </p:cNvPr>
          <p:cNvSpPr>
            <a:spLocks noGrp="1" noChangeArrowheads="1"/>
          </p:cNvSpPr>
          <p:nvPr>
            <p:ph type="body" idx="1"/>
          </p:nvPr>
        </p:nvSpPr>
        <p:spPr/>
        <p:txBody>
          <a:bodyPr>
            <a:normAutofit/>
          </a:bodyPr>
          <a:lstStyle/>
          <a:p>
            <a:pPr eaLnBrk="1" hangingPunct="1"/>
            <a:r>
              <a:rPr lang="en-US" altLang="en-US" sz="3200" dirty="0"/>
              <a:t>A CSI saw that a partial box of hearts from 30 month and older cattle from a previous day’s production was on the kill floor in late morning.</a:t>
            </a:r>
          </a:p>
          <a:p>
            <a:pPr eaLnBrk="1" hangingPunct="1"/>
            <a:r>
              <a:rPr lang="en-US" altLang="en-US" sz="3200" dirty="0"/>
              <a:t>He took the temperature of the hearts and found it to be 54.6° F.</a:t>
            </a:r>
          </a:p>
          <a:p>
            <a:pPr eaLnBrk="1" hangingPunct="1"/>
            <a:r>
              <a:rPr lang="en-US" altLang="en-US" sz="3200" dirty="0"/>
              <a:t>Is there a noncompliance?</a:t>
            </a:r>
          </a:p>
        </p:txBody>
      </p:sp>
      <p:pic>
        <p:nvPicPr>
          <p:cNvPr id="2" name="Audio 1">
            <a:hlinkClick r:id="" action="ppaction://media"/>
            <a:extLst>
              <a:ext uri="{FF2B5EF4-FFF2-40B4-BE49-F238E27FC236}">
                <a16:creationId xmlns:a16="http://schemas.microsoft.com/office/drawing/2014/main" id="{16308739-5176-457D-A918-B64696D1AE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539"/>
    </mc:Choice>
    <mc:Fallback>
      <p:transition spd="slow" advTm="3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8851">
                                            <p:txEl>
                                              <p:pRg st="1" end="1"/>
                                            </p:txEl>
                                          </p:spTgt>
                                        </p:tgtEl>
                                        <p:attrNameLst>
                                          <p:attrName>style.visibility</p:attrName>
                                        </p:attrNameLst>
                                      </p:cBhvr>
                                      <p:to>
                                        <p:strVal val="visible"/>
                                      </p:to>
                                    </p:set>
                                    <p:animEffect transition="in" filter="fade">
                                      <p:cBhvr>
                                        <p:cTn id="11" dur="1000"/>
                                        <p:tgtEl>
                                          <p:spTgt spid="78851">
                                            <p:txEl>
                                              <p:pRg st="1" end="1"/>
                                            </p:txEl>
                                          </p:spTgt>
                                        </p:tgtEl>
                                      </p:cBhvr>
                                    </p:animEffect>
                                    <p:anim calcmode="lin" valueType="num">
                                      <p:cBhvr>
                                        <p:cTn id="12" dur="10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88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8851">
                                            <p:txEl>
                                              <p:pRg st="2" end="2"/>
                                            </p:txEl>
                                          </p:spTgt>
                                        </p:tgtEl>
                                        <p:attrNameLst>
                                          <p:attrName>style.visibility</p:attrName>
                                        </p:attrNameLst>
                                      </p:cBhvr>
                                      <p:to>
                                        <p:strVal val="visible"/>
                                      </p:to>
                                    </p:set>
                                    <p:animEffect transition="in" filter="fade">
                                      <p:cBhvr>
                                        <p:cTn id="18" dur="1000"/>
                                        <p:tgtEl>
                                          <p:spTgt spid="78851">
                                            <p:txEl>
                                              <p:pRg st="2" end="2"/>
                                            </p:txEl>
                                          </p:spTgt>
                                        </p:tgtEl>
                                      </p:cBhvr>
                                    </p:animEffect>
                                    <p:anim calcmode="lin" valueType="num">
                                      <p:cBhvr>
                                        <p:cTn id="19" dur="10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885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F234BE61-1C67-4E88-BF35-8624AAE8C554}"/>
              </a:ext>
            </a:extLst>
          </p:cNvPr>
          <p:cNvSpPr>
            <a:spLocks noGrp="1" noChangeArrowheads="1"/>
          </p:cNvSpPr>
          <p:nvPr>
            <p:ph type="title"/>
          </p:nvPr>
        </p:nvSpPr>
        <p:spPr/>
        <p:txBody>
          <a:bodyPr/>
          <a:lstStyle/>
          <a:p>
            <a:pPr algn="ctr" eaLnBrk="1" hangingPunct="1"/>
            <a:r>
              <a:rPr lang="en-US" altLang="en-US"/>
              <a:t>The Warm Heart Incident</a:t>
            </a:r>
          </a:p>
        </p:txBody>
      </p:sp>
      <p:sp>
        <p:nvSpPr>
          <p:cNvPr id="79875" name="Rectangle 3">
            <a:extLst>
              <a:ext uri="{FF2B5EF4-FFF2-40B4-BE49-F238E27FC236}">
                <a16:creationId xmlns:a16="http://schemas.microsoft.com/office/drawing/2014/main" id="{BFDC58AA-91B6-4F61-82AC-B4F193E72C99}"/>
              </a:ext>
            </a:extLst>
          </p:cNvPr>
          <p:cNvSpPr>
            <a:spLocks noGrp="1" noChangeArrowheads="1"/>
          </p:cNvSpPr>
          <p:nvPr>
            <p:ph type="body" idx="1"/>
          </p:nvPr>
        </p:nvSpPr>
        <p:spPr/>
        <p:txBody>
          <a:bodyPr>
            <a:normAutofit/>
          </a:bodyPr>
          <a:lstStyle/>
          <a:p>
            <a:pPr eaLnBrk="1" hangingPunct="1"/>
            <a:r>
              <a:rPr lang="en-US" altLang="en-US" sz="3200" dirty="0"/>
              <a:t>If so, with what regulation is there noncompliance?</a:t>
            </a:r>
          </a:p>
          <a:p>
            <a:pPr eaLnBrk="1" hangingPunct="1"/>
            <a:r>
              <a:rPr lang="en-US" altLang="en-US" sz="3200" dirty="0"/>
              <a:t>What else would you want to check on?</a:t>
            </a:r>
          </a:p>
          <a:p>
            <a:pPr eaLnBrk="1" hangingPunct="1"/>
            <a:r>
              <a:rPr lang="en-US" altLang="en-US" sz="3200" dirty="0"/>
              <a:t>Is there apt to be more noncompliance associated with this event?</a:t>
            </a:r>
          </a:p>
        </p:txBody>
      </p:sp>
      <p:pic>
        <p:nvPicPr>
          <p:cNvPr id="10" name="Audio 9">
            <a:hlinkClick r:id="" action="ppaction://media"/>
            <a:extLst>
              <a:ext uri="{FF2B5EF4-FFF2-40B4-BE49-F238E27FC236}">
                <a16:creationId xmlns:a16="http://schemas.microsoft.com/office/drawing/2014/main" id="{8C4F7EF6-6491-4F68-A777-D8B1BAE18CB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7428"/>
    </mc:Choice>
    <mc:Fallback>
      <p:transition spd="slow" advTm="9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9875">
                                            <p:txEl>
                                              <p:pRg st="1" end="1"/>
                                            </p:txEl>
                                          </p:spTgt>
                                        </p:tgtEl>
                                        <p:attrNameLst>
                                          <p:attrName>style.visibility</p:attrName>
                                        </p:attrNameLst>
                                      </p:cBhvr>
                                      <p:to>
                                        <p:strVal val="visible"/>
                                      </p:to>
                                    </p:set>
                                    <p:animEffect transition="in" filter="fade">
                                      <p:cBhvr>
                                        <p:cTn id="11" dur="1000"/>
                                        <p:tgtEl>
                                          <p:spTgt spid="79875">
                                            <p:txEl>
                                              <p:pRg st="1" end="1"/>
                                            </p:txEl>
                                          </p:spTgt>
                                        </p:tgtEl>
                                      </p:cBhvr>
                                    </p:animEffect>
                                    <p:anim calcmode="lin" valueType="num">
                                      <p:cBhvr>
                                        <p:cTn id="12" dur="1000" fill="hold"/>
                                        <p:tgtEl>
                                          <p:spTgt spid="79875">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98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9875">
                                            <p:txEl>
                                              <p:pRg st="2" end="2"/>
                                            </p:txEl>
                                          </p:spTgt>
                                        </p:tgtEl>
                                        <p:attrNameLst>
                                          <p:attrName>style.visibility</p:attrName>
                                        </p:attrNameLst>
                                      </p:cBhvr>
                                      <p:to>
                                        <p:strVal val="visible"/>
                                      </p:to>
                                    </p:set>
                                    <p:animEffect transition="in" filter="fade">
                                      <p:cBhvr>
                                        <p:cTn id="18" dur="1000"/>
                                        <p:tgtEl>
                                          <p:spTgt spid="79875">
                                            <p:txEl>
                                              <p:pRg st="2" end="2"/>
                                            </p:txEl>
                                          </p:spTgt>
                                        </p:tgtEl>
                                      </p:cBhvr>
                                    </p:animEffect>
                                    <p:anim calcmode="lin" valueType="num">
                                      <p:cBhvr>
                                        <p:cTn id="19" dur="1000" fill="hold"/>
                                        <p:tgtEl>
                                          <p:spTgt spid="7987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798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66B8F80-F93A-44A1-918D-CF523C9833D2}"/>
              </a:ext>
            </a:extLst>
          </p:cNvPr>
          <p:cNvSpPr>
            <a:spLocks noGrp="1" noChangeArrowheads="1"/>
          </p:cNvSpPr>
          <p:nvPr>
            <p:ph type="title"/>
          </p:nvPr>
        </p:nvSpPr>
        <p:spPr/>
        <p:txBody>
          <a:bodyPr/>
          <a:lstStyle/>
          <a:p>
            <a:pPr algn="ctr"/>
            <a:r>
              <a:rPr lang="en-US" altLang="en-US" sz="3200"/>
              <a:t>Describing the </a:t>
            </a:r>
            <a:br>
              <a:rPr lang="en-US" altLang="en-US" sz="3200"/>
            </a:br>
            <a:r>
              <a:rPr lang="en-US" altLang="en-US" sz="3200"/>
              <a:t>Regulatory Cascade</a:t>
            </a:r>
          </a:p>
        </p:txBody>
      </p:sp>
      <p:sp>
        <p:nvSpPr>
          <p:cNvPr id="20483" name="Rectangle 3">
            <a:extLst>
              <a:ext uri="{FF2B5EF4-FFF2-40B4-BE49-F238E27FC236}">
                <a16:creationId xmlns:a16="http://schemas.microsoft.com/office/drawing/2014/main" id="{6CD3B5D6-0FEA-4C64-861C-BFE9616168B2}"/>
              </a:ext>
            </a:extLst>
          </p:cNvPr>
          <p:cNvSpPr>
            <a:spLocks noGrp="1" noChangeArrowheads="1"/>
          </p:cNvSpPr>
          <p:nvPr>
            <p:ph type="body" idx="1"/>
          </p:nvPr>
        </p:nvSpPr>
        <p:spPr/>
        <p:txBody>
          <a:bodyPr/>
          <a:lstStyle/>
          <a:p>
            <a:pPr>
              <a:lnSpc>
                <a:spcPct val="90000"/>
              </a:lnSpc>
            </a:pPr>
            <a:r>
              <a:rPr lang="en-US" altLang="en-US" sz="3200" dirty="0"/>
              <a:t>A description of the regulatory cascade will adequately depict</a:t>
            </a:r>
          </a:p>
          <a:p>
            <a:pPr lvl="1">
              <a:lnSpc>
                <a:spcPct val="90000"/>
              </a:lnSpc>
            </a:pPr>
            <a:r>
              <a:rPr lang="en-US" altLang="en-US" sz="2800" dirty="0"/>
              <a:t>What happened</a:t>
            </a:r>
          </a:p>
          <a:p>
            <a:pPr lvl="2">
              <a:lnSpc>
                <a:spcPct val="90000"/>
              </a:lnSpc>
            </a:pPr>
            <a:r>
              <a:rPr lang="en-US" altLang="en-US" sz="2400" dirty="0"/>
              <a:t>The sequence of events that led to the collapse of the food safety system.</a:t>
            </a:r>
          </a:p>
          <a:p>
            <a:pPr lvl="1">
              <a:lnSpc>
                <a:spcPct val="90000"/>
              </a:lnSpc>
            </a:pPr>
            <a:r>
              <a:rPr lang="en-US" altLang="en-US" sz="2800" dirty="0"/>
              <a:t>Why, when, and how it happened</a:t>
            </a:r>
          </a:p>
          <a:p>
            <a:pPr lvl="2">
              <a:lnSpc>
                <a:spcPct val="90000"/>
              </a:lnSpc>
            </a:pPr>
            <a:r>
              <a:rPr lang="en-US" altLang="en-US" sz="2400" dirty="0"/>
              <a:t>How that sequence of events was precipitated due to noncompliance.</a:t>
            </a:r>
          </a:p>
          <a:p>
            <a:pPr lvl="1">
              <a:lnSpc>
                <a:spcPct val="90000"/>
              </a:lnSpc>
            </a:pPr>
            <a:r>
              <a:rPr lang="en-US" altLang="en-US" sz="2800" dirty="0"/>
              <a:t>How those two things are related</a:t>
            </a:r>
          </a:p>
          <a:p>
            <a:pPr lvl="2">
              <a:lnSpc>
                <a:spcPct val="90000"/>
              </a:lnSpc>
            </a:pPr>
            <a:r>
              <a:rPr lang="en-US" altLang="en-US" sz="2400" dirty="0"/>
              <a:t>This tells the story.</a:t>
            </a:r>
          </a:p>
        </p:txBody>
      </p:sp>
      <p:pic>
        <p:nvPicPr>
          <p:cNvPr id="2" name="Audio 1">
            <a:hlinkClick r:id="" action="ppaction://media"/>
            <a:extLst>
              <a:ext uri="{FF2B5EF4-FFF2-40B4-BE49-F238E27FC236}">
                <a16:creationId xmlns:a16="http://schemas.microsoft.com/office/drawing/2014/main" id="{B11AABE8-1133-4597-9599-F0C5F582756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3110"/>
    </mc:Choice>
    <mc:Fallback>
      <p:transition spd="slow" advTm="33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fade">
                                      <p:cBhvr>
                                        <p:cTn id="11" dur="500"/>
                                        <p:tgtEl>
                                          <p:spTgt spid="20483">
                                            <p:txEl>
                                              <p:pRg st="1" end="1"/>
                                            </p:txEl>
                                          </p:spTgt>
                                        </p:tgtEl>
                                      </p:cBhvr>
                                    </p:animEffect>
                                    <p:anim calcmode="lin" valueType="num">
                                      <p:cBhvr>
                                        <p:cTn id="12"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0483">
                                            <p:txEl>
                                              <p:pRg st="2" end="2"/>
                                            </p:txEl>
                                          </p:spTgt>
                                        </p:tgtEl>
                                        <p:attrNameLst>
                                          <p:attrName>style.visibility</p:attrName>
                                        </p:attrNameLst>
                                      </p:cBhvr>
                                      <p:to>
                                        <p:strVal val="visible"/>
                                      </p:to>
                                    </p:set>
                                    <p:animEffect transition="in" filter="fade">
                                      <p:cBhvr>
                                        <p:cTn id="18" dur="500"/>
                                        <p:tgtEl>
                                          <p:spTgt spid="20483">
                                            <p:txEl>
                                              <p:pRg st="2" end="2"/>
                                            </p:txEl>
                                          </p:spTgt>
                                        </p:tgtEl>
                                      </p:cBhvr>
                                    </p:animEffect>
                                    <p:anim calcmode="lin" valueType="num">
                                      <p:cBhvr>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Effect transition="in" filter="fade">
                                      <p:cBhvr>
                                        <p:cTn id="25" dur="500"/>
                                        <p:tgtEl>
                                          <p:spTgt spid="20483">
                                            <p:txEl>
                                              <p:pRg st="3" end="3"/>
                                            </p:txEl>
                                          </p:spTgt>
                                        </p:tgtEl>
                                      </p:cBhvr>
                                    </p:animEffect>
                                    <p:anim calcmode="lin" valueType="num">
                                      <p:cBhvr>
                                        <p:cTn id="26"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04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20483">
                                            <p:txEl>
                                              <p:pRg st="4" end="4"/>
                                            </p:txEl>
                                          </p:spTgt>
                                        </p:tgtEl>
                                        <p:attrNameLst>
                                          <p:attrName>style.visibility</p:attrName>
                                        </p:attrNameLst>
                                      </p:cBhvr>
                                      <p:to>
                                        <p:strVal val="visible"/>
                                      </p:to>
                                    </p:set>
                                    <p:animEffect transition="in" filter="fade">
                                      <p:cBhvr>
                                        <p:cTn id="32" dur="500"/>
                                        <p:tgtEl>
                                          <p:spTgt spid="20483">
                                            <p:txEl>
                                              <p:pRg st="4" end="4"/>
                                            </p:txEl>
                                          </p:spTgt>
                                        </p:tgtEl>
                                      </p:cBhvr>
                                    </p:animEffect>
                                    <p:anim calcmode="lin" valueType="num">
                                      <p:cBhvr>
                                        <p:cTn id="33"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2048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20483">
                                            <p:txEl>
                                              <p:pRg st="5" end="5"/>
                                            </p:txEl>
                                          </p:spTgt>
                                        </p:tgtEl>
                                        <p:attrNameLst>
                                          <p:attrName>style.visibility</p:attrName>
                                        </p:attrNameLst>
                                      </p:cBhvr>
                                      <p:to>
                                        <p:strVal val="visible"/>
                                      </p:to>
                                    </p:set>
                                    <p:animEffect transition="in" filter="fade">
                                      <p:cBhvr>
                                        <p:cTn id="39" dur="500"/>
                                        <p:tgtEl>
                                          <p:spTgt spid="20483">
                                            <p:txEl>
                                              <p:pRg st="5" end="5"/>
                                            </p:txEl>
                                          </p:spTgt>
                                        </p:tgtEl>
                                      </p:cBhvr>
                                    </p:animEffect>
                                    <p:anim calcmode="lin" valueType="num">
                                      <p:cBhvr>
                                        <p:cTn id="40"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2048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20483">
                                            <p:txEl>
                                              <p:pRg st="6" end="6"/>
                                            </p:txEl>
                                          </p:spTgt>
                                        </p:tgtEl>
                                        <p:attrNameLst>
                                          <p:attrName>style.visibility</p:attrName>
                                        </p:attrNameLst>
                                      </p:cBhvr>
                                      <p:to>
                                        <p:strVal val="visible"/>
                                      </p:to>
                                    </p:set>
                                    <p:animEffect transition="in" filter="fade">
                                      <p:cBhvr>
                                        <p:cTn id="46" dur="500"/>
                                        <p:tgtEl>
                                          <p:spTgt spid="20483">
                                            <p:txEl>
                                              <p:pRg st="6" end="6"/>
                                            </p:txEl>
                                          </p:spTgt>
                                        </p:tgtEl>
                                      </p:cBhvr>
                                    </p:animEffect>
                                    <p:anim calcmode="lin" valueType="num">
                                      <p:cBhvr>
                                        <p:cTn id="47"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2048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40</a:t>
            </a:fld>
            <a:endParaRPr lang="en-US" dirty="0"/>
          </a:p>
        </p:txBody>
      </p:sp>
      <p:grpSp>
        <p:nvGrpSpPr>
          <p:cNvPr id="3" name="Group 2"/>
          <p:cNvGrpSpPr>
            <a:grpSpLocks/>
          </p:cNvGrpSpPr>
          <p:nvPr/>
        </p:nvGrpSpPr>
        <p:grpSpPr bwMode="auto">
          <a:xfrm>
            <a:off x="228600" y="9525"/>
            <a:ext cx="8153400" cy="6848475"/>
            <a:chOff x="1248" y="240"/>
            <a:chExt cx="4176" cy="3595"/>
          </a:xfrm>
        </p:grpSpPr>
        <p:sp>
          <p:nvSpPr>
            <p:cNvPr id="4"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yr4"/>
            <p:cNvSpPr>
              <a:spLocks noEditPoints="1" noChangeArrowheads="1"/>
            </p:cNvSpPr>
            <p:nvPr/>
          </p:nvSpPr>
          <p:spPr bwMode="auto">
            <a:xfrm>
              <a:off x="1248" y="2899"/>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dirty="0"/>
                <a:t>      </a:t>
              </a:r>
            </a:p>
          </p:txBody>
        </p:sp>
      </p:grpSp>
      <p:cxnSp>
        <p:nvCxnSpPr>
          <p:cNvPr id="9" name="Straight Connector 8"/>
          <p:cNvCxnSpPr/>
          <p:nvPr/>
        </p:nvCxnSpPr>
        <p:spPr>
          <a:xfrm>
            <a:off x="3352800" y="5074920"/>
            <a:ext cx="0" cy="1773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5084445"/>
            <a:ext cx="76200" cy="176403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89209" y="5643294"/>
            <a:ext cx="1930337" cy="646331"/>
          </a:xfrm>
          <a:prstGeom prst="rect">
            <a:avLst/>
          </a:prstGeom>
          <a:noFill/>
        </p:spPr>
        <p:txBody>
          <a:bodyPr wrap="none" rtlCol="0">
            <a:spAutoFit/>
          </a:bodyPr>
          <a:lstStyle/>
          <a:p>
            <a:pPr algn="ctr"/>
            <a:r>
              <a:rPr lang="en-US" dirty="0"/>
              <a:t>SSOP</a:t>
            </a:r>
          </a:p>
          <a:p>
            <a:pPr algn="ctr"/>
            <a:r>
              <a:rPr lang="en-US" dirty="0"/>
              <a:t>416.11-416.16</a:t>
            </a:r>
          </a:p>
        </p:txBody>
      </p:sp>
      <p:sp>
        <p:nvSpPr>
          <p:cNvPr id="17" name="TextBox 16"/>
          <p:cNvSpPr txBox="1"/>
          <p:nvPr/>
        </p:nvSpPr>
        <p:spPr>
          <a:xfrm>
            <a:off x="3409395" y="5633769"/>
            <a:ext cx="2242923" cy="923330"/>
          </a:xfrm>
          <a:prstGeom prst="rect">
            <a:avLst/>
          </a:prstGeom>
          <a:noFill/>
        </p:spPr>
        <p:txBody>
          <a:bodyPr wrap="none" rtlCol="0">
            <a:spAutoFit/>
          </a:bodyPr>
          <a:lstStyle/>
          <a:p>
            <a:pPr algn="ctr"/>
            <a:r>
              <a:rPr lang="en-US" dirty="0"/>
              <a:t>SPS</a:t>
            </a:r>
          </a:p>
          <a:p>
            <a:pPr algn="ctr"/>
            <a:r>
              <a:rPr lang="en-US" dirty="0"/>
              <a:t>416.1-416.5</a:t>
            </a:r>
          </a:p>
          <a:p>
            <a:pPr algn="ctr"/>
            <a:r>
              <a:rPr lang="en-US" dirty="0"/>
              <a:t>Sanitary Dressing</a:t>
            </a:r>
          </a:p>
        </p:txBody>
      </p:sp>
      <p:sp>
        <p:nvSpPr>
          <p:cNvPr id="18" name="TextBox 17"/>
          <p:cNvSpPr txBox="1"/>
          <p:nvPr/>
        </p:nvSpPr>
        <p:spPr>
          <a:xfrm>
            <a:off x="6019800" y="5495270"/>
            <a:ext cx="1667444" cy="923330"/>
          </a:xfrm>
          <a:prstGeom prst="rect">
            <a:avLst/>
          </a:prstGeom>
          <a:noFill/>
        </p:spPr>
        <p:txBody>
          <a:bodyPr wrap="none" rtlCol="0">
            <a:spAutoFit/>
          </a:bodyPr>
          <a:lstStyle/>
          <a:p>
            <a:pPr algn="ctr"/>
            <a:r>
              <a:rPr lang="en-US" dirty="0"/>
              <a:t>Other</a:t>
            </a:r>
          </a:p>
          <a:p>
            <a:pPr algn="ctr"/>
            <a:r>
              <a:rPr lang="en-US" dirty="0"/>
              <a:t>Pre-requisite</a:t>
            </a:r>
          </a:p>
          <a:p>
            <a:pPr algn="ctr"/>
            <a:r>
              <a:rPr lang="en-US" dirty="0"/>
              <a:t>Programs</a:t>
            </a:r>
          </a:p>
        </p:txBody>
      </p:sp>
      <p:cxnSp>
        <p:nvCxnSpPr>
          <p:cNvPr id="20" name="Straight Connector 19"/>
          <p:cNvCxnSpPr/>
          <p:nvPr/>
        </p:nvCxnSpPr>
        <p:spPr>
          <a:xfrm>
            <a:off x="3505200" y="3312795"/>
            <a:ext cx="0" cy="1762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28805" y="3312794"/>
            <a:ext cx="59871" cy="176212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43095" y="4018716"/>
            <a:ext cx="857927" cy="369332"/>
          </a:xfrm>
          <a:prstGeom prst="rect">
            <a:avLst/>
          </a:prstGeom>
          <a:noFill/>
        </p:spPr>
        <p:txBody>
          <a:bodyPr wrap="none" rtlCol="0">
            <a:spAutoFit/>
          </a:bodyPr>
          <a:lstStyle/>
          <a:p>
            <a:r>
              <a:rPr lang="en-US" dirty="0"/>
              <a:t>417.3</a:t>
            </a:r>
          </a:p>
        </p:txBody>
      </p:sp>
      <p:sp>
        <p:nvSpPr>
          <p:cNvPr id="29" name="TextBox 28"/>
          <p:cNvSpPr txBox="1"/>
          <p:nvPr/>
        </p:nvSpPr>
        <p:spPr>
          <a:xfrm>
            <a:off x="3962400" y="4009191"/>
            <a:ext cx="857927" cy="369332"/>
          </a:xfrm>
          <a:prstGeom prst="rect">
            <a:avLst/>
          </a:prstGeom>
          <a:noFill/>
        </p:spPr>
        <p:txBody>
          <a:bodyPr wrap="none" rtlCol="0">
            <a:spAutoFit/>
          </a:bodyPr>
          <a:lstStyle/>
          <a:p>
            <a:r>
              <a:rPr lang="en-US" dirty="0"/>
              <a:t>417.4</a:t>
            </a:r>
          </a:p>
        </p:txBody>
      </p:sp>
      <p:sp>
        <p:nvSpPr>
          <p:cNvPr id="30" name="TextBox 29"/>
          <p:cNvSpPr txBox="1"/>
          <p:nvPr/>
        </p:nvSpPr>
        <p:spPr>
          <a:xfrm>
            <a:off x="5715000" y="4018716"/>
            <a:ext cx="857927" cy="369332"/>
          </a:xfrm>
          <a:prstGeom prst="rect">
            <a:avLst/>
          </a:prstGeom>
          <a:noFill/>
        </p:spPr>
        <p:txBody>
          <a:bodyPr wrap="none" rtlCol="0">
            <a:spAutoFit/>
          </a:bodyPr>
          <a:lstStyle/>
          <a:p>
            <a:r>
              <a:rPr lang="en-US" dirty="0"/>
              <a:t>417.5</a:t>
            </a:r>
          </a:p>
        </p:txBody>
      </p:sp>
      <p:sp>
        <p:nvSpPr>
          <p:cNvPr id="31" name="TextBox 30"/>
          <p:cNvSpPr txBox="1"/>
          <p:nvPr/>
        </p:nvSpPr>
        <p:spPr>
          <a:xfrm>
            <a:off x="3076236" y="2362200"/>
            <a:ext cx="857927" cy="369332"/>
          </a:xfrm>
          <a:prstGeom prst="rect">
            <a:avLst/>
          </a:prstGeom>
          <a:noFill/>
        </p:spPr>
        <p:txBody>
          <a:bodyPr wrap="none" rtlCol="0">
            <a:spAutoFit/>
          </a:bodyPr>
          <a:lstStyle/>
          <a:p>
            <a:r>
              <a:rPr lang="en-US" dirty="0"/>
              <a:t>417.2</a:t>
            </a:r>
          </a:p>
        </p:txBody>
      </p:sp>
      <p:cxnSp>
        <p:nvCxnSpPr>
          <p:cNvPr id="33" name="Straight Connector 32"/>
          <p:cNvCxnSpPr/>
          <p:nvPr/>
        </p:nvCxnSpPr>
        <p:spPr>
          <a:xfrm flipH="1">
            <a:off x="4310181" y="1529715"/>
            <a:ext cx="4881" cy="17830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648200" y="2362200"/>
            <a:ext cx="857927" cy="369332"/>
          </a:xfrm>
          <a:prstGeom prst="rect">
            <a:avLst/>
          </a:prstGeom>
          <a:noFill/>
        </p:spPr>
        <p:txBody>
          <a:bodyPr wrap="none" rtlCol="0">
            <a:spAutoFit/>
          </a:bodyPr>
          <a:lstStyle/>
          <a:p>
            <a:r>
              <a:rPr lang="en-US" dirty="0"/>
              <a:t>417.6</a:t>
            </a:r>
          </a:p>
        </p:txBody>
      </p:sp>
      <p:sp>
        <p:nvSpPr>
          <p:cNvPr id="37" name="TextBox 36"/>
          <p:cNvSpPr txBox="1"/>
          <p:nvPr/>
        </p:nvSpPr>
        <p:spPr>
          <a:xfrm>
            <a:off x="3842448" y="769620"/>
            <a:ext cx="925703" cy="646331"/>
          </a:xfrm>
          <a:prstGeom prst="rect">
            <a:avLst/>
          </a:prstGeom>
          <a:noFill/>
        </p:spPr>
        <p:txBody>
          <a:bodyPr wrap="none" rtlCol="0">
            <a:spAutoFit/>
          </a:bodyPr>
          <a:lstStyle/>
          <a:p>
            <a:pPr algn="ctr"/>
            <a:r>
              <a:rPr lang="en-US" dirty="0"/>
              <a:t>Food</a:t>
            </a:r>
          </a:p>
          <a:p>
            <a:pPr algn="ctr"/>
            <a:r>
              <a:rPr lang="en-US" dirty="0"/>
              <a:t>Safety</a:t>
            </a:r>
          </a:p>
        </p:txBody>
      </p:sp>
      <p:sp>
        <p:nvSpPr>
          <p:cNvPr id="38" name="TextBox 37"/>
          <p:cNvSpPr txBox="1"/>
          <p:nvPr/>
        </p:nvSpPr>
        <p:spPr>
          <a:xfrm>
            <a:off x="139152" y="304800"/>
            <a:ext cx="3050984" cy="1815882"/>
          </a:xfrm>
          <a:prstGeom prst="rect">
            <a:avLst/>
          </a:prstGeom>
          <a:noFill/>
        </p:spPr>
        <p:txBody>
          <a:bodyPr wrap="square" rtlCol="0">
            <a:spAutoFit/>
          </a:bodyPr>
          <a:lstStyle/>
          <a:p>
            <a:pPr algn="ctr"/>
            <a:r>
              <a:rPr lang="en-US" sz="2800" dirty="0"/>
              <a:t>The Food Safety Pyramid</a:t>
            </a:r>
          </a:p>
          <a:p>
            <a:pPr algn="ctr"/>
            <a:r>
              <a:rPr lang="en-US" sz="2800" dirty="0"/>
              <a:t>Or System</a:t>
            </a:r>
          </a:p>
          <a:p>
            <a:endParaRPr lang="en-US" sz="2800" dirty="0"/>
          </a:p>
        </p:txBody>
      </p:sp>
      <p:sp>
        <p:nvSpPr>
          <p:cNvPr id="39" name="TextBox 38"/>
          <p:cNvSpPr txBox="1"/>
          <p:nvPr/>
        </p:nvSpPr>
        <p:spPr>
          <a:xfrm>
            <a:off x="1189209" y="6479143"/>
            <a:ext cx="6424964" cy="369332"/>
          </a:xfrm>
          <a:prstGeom prst="rect">
            <a:avLst/>
          </a:prstGeom>
          <a:noFill/>
        </p:spPr>
        <p:txBody>
          <a:bodyPr wrap="none" rtlCol="0">
            <a:spAutoFit/>
          </a:bodyPr>
          <a:lstStyle/>
          <a:p>
            <a:r>
              <a:rPr lang="en-US" dirty="0"/>
              <a:t>All of this may be used to support decisions in the HA</a:t>
            </a:r>
          </a:p>
        </p:txBody>
      </p:sp>
      <p:pic>
        <p:nvPicPr>
          <p:cNvPr id="11" name="Audio 10">
            <a:hlinkClick r:id="" action="ppaction://media"/>
            <a:extLst>
              <a:ext uri="{FF2B5EF4-FFF2-40B4-BE49-F238E27FC236}">
                <a16:creationId xmlns:a16="http://schemas.microsoft.com/office/drawing/2014/main" id="{B2136F54-57B2-4F86-B025-7AEB3A4D2E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72594026"/>
      </p:ext>
    </p:extLst>
  </p:cSld>
  <p:clrMapOvr>
    <a:masterClrMapping/>
  </p:clrMapOvr>
  <mc:AlternateContent xmlns:mc="http://schemas.openxmlformats.org/markup-compatibility/2006">
    <mc:Choice xmlns:p14="http://schemas.microsoft.com/office/powerpoint/2010/main" Requires="p14">
      <p:transition spd="slow" p14:dur="2000" advTm="143072"/>
    </mc:Choice>
    <mc:Fallback>
      <p:transition spd="slow" advTm="14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18">
                                            <p:txEl>
                                              <p:pRg st="0" end="0"/>
                                            </p:txEl>
                                          </p:spTgt>
                                        </p:tgtEl>
                                      </p:cBhvr>
                                    </p:animEffect>
                                    <p:anim calcmode="lin" valueType="num">
                                      <p:cBhvr>
                                        <p:cTn id="11"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12" dur="1000"/>
                                        <p:tgtEl>
                                          <p:spTgt spid="18">
                                            <p:txEl>
                                              <p:pRg st="0" end="0"/>
                                            </p:tx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18">
                                            <p:txEl>
                                              <p:pRg st="0" end="0"/>
                                            </p:txEl>
                                          </p:spTgt>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18">
                                            <p:txEl>
                                              <p:pRg st="1" end="1"/>
                                            </p:txEl>
                                          </p:spTgt>
                                        </p:tgtEl>
                                      </p:cBhvr>
                                    </p:animEffect>
                                    <p:anim calcmode="lin" valueType="num">
                                      <p:cBhvr>
                                        <p:cTn id="16" dur="1000"/>
                                        <p:tgtEl>
                                          <p:spTgt spid="18">
                                            <p:txEl>
                                              <p:pRg st="1" end="1"/>
                                            </p:txEl>
                                          </p:spTgt>
                                        </p:tgtEl>
                                        <p:attrNameLst>
                                          <p:attrName>ppt_x</p:attrName>
                                        </p:attrNameLst>
                                      </p:cBhvr>
                                      <p:tavLst>
                                        <p:tav tm="0">
                                          <p:val>
                                            <p:strVal val="ppt_x"/>
                                          </p:val>
                                        </p:tav>
                                        <p:tav tm="100000">
                                          <p:val>
                                            <p:strVal val="ppt_x"/>
                                          </p:val>
                                        </p:tav>
                                      </p:tavLst>
                                    </p:anim>
                                    <p:anim calcmode="lin" valueType="num">
                                      <p:cBhvr>
                                        <p:cTn id="17" dur="1000"/>
                                        <p:tgtEl>
                                          <p:spTgt spid="18">
                                            <p:txEl>
                                              <p:pRg st="1" end="1"/>
                                            </p:tx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18">
                                            <p:txEl>
                                              <p:pRg st="1" end="1"/>
                                            </p:txEl>
                                          </p:spTgt>
                                        </p:tgtEl>
                                        <p:attrNameLst>
                                          <p:attrName>style.visibility</p:attrName>
                                        </p:attrNameLst>
                                      </p:cBhvr>
                                      <p:to>
                                        <p:strVal val="hidden"/>
                                      </p:to>
                                    </p:set>
                                  </p:childTnLst>
                                </p:cTn>
                              </p:par>
                              <p:par>
                                <p:cTn id="19" presetID="42" presetClass="exit" presetSubtype="0" fill="hold" nodeType="withEffect">
                                  <p:stCondLst>
                                    <p:cond delay="0"/>
                                  </p:stCondLst>
                                  <p:childTnLst>
                                    <p:animEffect transition="out" filter="fade">
                                      <p:cBhvr>
                                        <p:cTn id="20" dur="1000"/>
                                        <p:tgtEl>
                                          <p:spTgt spid="18">
                                            <p:txEl>
                                              <p:pRg st="2" end="2"/>
                                            </p:txEl>
                                          </p:spTgt>
                                        </p:tgtEl>
                                      </p:cBhvr>
                                    </p:animEffect>
                                    <p:anim calcmode="lin" valueType="num">
                                      <p:cBhvr>
                                        <p:cTn id="21" dur="1000"/>
                                        <p:tgtEl>
                                          <p:spTgt spid="18">
                                            <p:txEl>
                                              <p:pRg st="2" end="2"/>
                                            </p:txEl>
                                          </p:spTgt>
                                        </p:tgtEl>
                                        <p:attrNameLst>
                                          <p:attrName>ppt_x</p:attrName>
                                        </p:attrNameLst>
                                      </p:cBhvr>
                                      <p:tavLst>
                                        <p:tav tm="0">
                                          <p:val>
                                            <p:strVal val="ppt_x"/>
                                          </p:val>
                                        </p:tav>
                                        <p:tav tm="100000">
                                          <p:val>
                                            <p:strVal val="ppt_x"/>
                                          </p:val>
                                        </p:tav>
                                      </p:tavLst>
                                    </p:anim>
                                    <p:anim calcmode="lin" valueType="num">
                                      <p:cBhvr>
                                        <p:cTn id="22" dur="1000"/>
                                        <p:tgtEl>
                                          <p:spTgt spid="18">
                                            <p:txEl>
                                              <p:pRg st="2" end="2"/>
                                            </p:txEl>
                                          </p:spTgt>
                                        </p:tgtEl>
                                        <p:attrNameLst>
                                          <p:attrName>ppt_y</p:attrName>
                                        </p:attrNameLst>
                                      </p:cBhvr>
                                      <p:tavLst>
                                        <p:tav tm="0">
                                          <p:val>
                                            <p:strVal val="ppt_y"/>
                                          </p:val>
                                        </p:tav>
                                        <p:tav tm="100000">
                                          <p:val>
                                            <p:strVal val="ppt_y+.1"/>
                                          </p:val>
                                        </p:tav>
                                      </p:tavLst>
                                    </p:anim>
                                    <p:set>
                                      <p:cBhvr>
                                        <p:cTn id="23" dur="1" fill="hold">
                                          <p:stCondLst>
                                            <p:cond delay="999"/>
                                          </p:stCondLst>
                                        </p:cTn>
                                        <p:tgtEl>
                                          <p:spTgt spid="18">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30">
                                            <p:txEl>
                                              <p:pRg st="0" end="0"/>
                                            </p:txEl>
                                          </p:spTgt>
                                        </p:tgtEl>
                                      </p:cBhvr>
                                    </p:animEffect>
                                    <p:anim calcmode="lin" valueType="num">
                                      <p:cBhvr>
                                        <p:cTn id="28" dur="1000"/>
                                        <p:tgtEl>
                                          <p:spTgt spid="30">
                                            <p:txEl>
                                              <p:pRg st="0" end="0"/>
                                            </p:txEl>
                                          </p:spTgt>
                                        </p:tgtEl>
                                        <p:attrNameLst>
                                          <p:attrName>ppt_x</p:attrName>
                                        </p:attrNameLst>
                                      </p:cBhvr>
                                      <p:tavLst>
                                        <p:tav tm="0">
                                          <p:val>
                                            <p:strVal val="ppt_x"/>
                                          </p:val>
                                        </p:tav>
                                        <p:tav tm="100000">
                                          <p:val>
                                            <p:strVal val="ppt_x"/>
                                          </p:val>
                                        </p:tav>
                                      </p:tavLst>
                                    </p:anim>
                                    <p:anim calcmode="lin" valueType="num">
                                      <p:cBhvr>
                                        <p:cTn id="29" dur="1000"/>
                                        <p:tgtEl>
                                          <p:spTgt spid="30">
                                            <p:txEl>
                                              <p:pRg st="0" end="0"/>
                                            </p:txEl>
                                          </p:spTgt>
                                        </p:tgtEl>
                                        <p:attrNameLst>
                                          <p:attrName>ppt_y</p:attrName>
                                        </p:attrNameLst>
                                      </p:cBhvr>
                                      <p:tavLst>
                                        <p:tav tm="0">
                                          <p:val>
                                            <p:strVal val="ppt_y"/>
                                          </p:val>
                                        </p:tav>
                                        <p:tav tm="100000">
                                          <p:val>
                                            <p:strVal val="ppt_y+.1"/>
                                          </p:val>
                                        </p:tav>
                                      </p:tavLst>
                                    </p:anim>
                                    <p:set>
                                      <p:cBhvr>
                                        <p:cTn id="30" dur="1" fill="hold">
                                          <p:stCondLst>
                                            <p:cond delay="999"/>
                                          </p:stCondLst>
                                        </p:cTn>
                                        <p:tgtEl>
                                          <p:spTgt spid="30">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31">
                                            <p:txEl>
                                              <p:pRg st="0" end="0"/>
                                            </p:txEl>
                                          </p:spTgt>
                                        </p:tgtEl>
                                      </p:cBhvr>
                                    </p:animEffect>
                                    <p:anim calcmode="lin" valueType="num">
                                      <p:cBhvr>
                                        <p:cTn id="35" dur="1000"/>
                                        <p:tgtEl>
                                          <p:spTgt spid="31">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31">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31">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mph" presetSubtype="0" fill="hold" nodeType="clickEffect">
                                  <p:stCondLst>
                                    <p:cond delay="0"/>
                                  </p:stCondLst>
                                  <p:childTnLst>
                                    <p:anim calcmode="discrete" valueType="str">
                                      <p:cBhvr override="childStyle">
                                        <p:cTn id="41" dur="2000" fill="hold"/>
                                        <p:tgtEl>
                                          <p:spTgt spid="28">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mph" presetSubtype="0" fill="hold" nodeType="clickEffect">
                                  <p:stCondLst>
                                    <p:cond delay="0"/>
                                  </p:stCondLst>
                                  <p:childTnLst>
                                    <p:anim calcmode="discrete" valueType="str">
                                      <p:cBhvr override="childStyle">
                                        <p:cTn id="45" dur="2000" fill="hold"/>
                                        <p:tgtEl>
                                          <p:spTgt spid="29">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mph" presetSubtype="0" fill="hold" nodeType="clickEffect">
                                  <p:stCondLst>
                                    <p:cond delay="0"/>
                                  </p:stCondLst>
                                  <p:childTnLst>
                                    <p:anim calcmode="discrete" valueType="str">
                                      <p:cBhvr override="childStyle">
                                        <p:cTn id="49" dur="2000" fill="hold"/>
                                        <p:tgtEl>
                                          <p:spTgt spid="36">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37">
                                            <p:txEl>
                                              <p:pRg st="0" end="0"/>
                                            </p:txEl>
                                          </p:spTgt>
                                        </p:tgtEl>
                                      </p:cBhvr>
                                    </p:animEffect>
                                    <p:anim calcmode="lin" valueType="num">
                                      <p:cBhvr>
                                        <p:cTn id="54" dur="1000"/>
                                        <p:tgtEl>
                                          <p:spTgt spid="37">
                                            <p:txEl>
                                              <p:pRg st="0" end="0"/>
                                            </p:txEl>
                                          </p:spTgt>
                                        </p:tgtEl>
                                        <p:attrNameLst>
                                          <p:attrName>ppt_x</p:attrName>
                                        </p:attrNameLst>
                                      </p:cBhvr>
                                      <p:tavLst>
                                        <p:tav tm="0">
                                          <p:val>
                                            <p:strVal val="ppt_x"/>
                                          </p:val>
                                        </p:tav>
                                        <p:tav tm="100000">
                                          <p:val>
                                            <p:strVal val="ppt_x"/>
                                          </p:val>
                                        </p:tav>
                                      </p:tavLst>
                                    </p:anim>
                                    <p:anim calcmode="lin" valueType="num">
                                      <p:cBhvr>
                                        <p:cTn id="55" dur="1000"/>
                                        <p:tgtEl>
                                          <p:spTgt spid="37">
                                            <p:txEl>
                                              <p:pRg st="0" end="0"/>
                                            </p:txEl>
                                          </p:spTgt>
                                        </p:tgtEl>
                                        <p:attrNameLst>
                                          <p:attrName>ppt_y</p:attrName>
                                        </p:attrNameLst>
                                      </p:cBhvr>
                                      <p:tavLst>
                                        <p:tav tm="0">
                                          <p:val>
                                            <p:strVal val="ppt_y"/>
                                          </p:val>
                                        </p:tav>
                                        <p:tav tm="100000">
                                          <p:val>
                                            <p:strVal val="ppt_y+.1"/>
                                          </p:val>
                                        </p:tav>
                                      </p:tavLst>
                                    </p:anim>
                                    <p:set>
                                      <p:cBhvr>
                                        <p:cTn id="56" dur="1" fill="hold">
                                          <p:stCondLst>
                                            <p:cond delay="999"/>
                                          </p:stCondLst>
                                        </p:cTn>
                                        <p:tgtEl>
                                          <p:spTgt spid="37">
                                            <p:txEl>
                                              <p:pRg st="0" end="0"/>
                                            </p:txEl>
                                          </p:spTgt>
                                        </p:tgtEl>
                                        <p:attrNameLst>
                                          <p:attrName>style.visibility</p:attrName>
                                        </p:attrNameLst>
                                      </p:cBhvr>
                                      <p:to>
                                        <p:strVal val="hidden"/>
                                      </p:to>
                                    </p:set>
                                  </p:childTnLst>
                                </p:cTn>
                              </p:par>
                              <p:par>
                                <p:cTn id="57" presetID="42" presetClass="exit" presetSubtype="0" fill="hold" nodeType="withEffect">
                                  <p:stCondLst>
                                    <p:cond delay="0"/>
                                  </p:stCondLst>
                                  <p:childTnLst>
                                    <p:animEffect transition="out" filter="fade">
                                      <p:cBhvr>
                                        <p:cTn id="58" dur="1000"/>
                                        <p:tgtEl>
                                          <p:spTgt spid="37">
                                            <p:txEl>
                                              <p:pRg st="1" end="1"/>
                                            </p:txEl>
                                          </p:spTgt>
                                        </p:tgtEl>
                                      </p:cBhvr>
                                    </p:animEffect>
                                    <p:anim calcmode="lin" valueType="num">
                                      <p:cBhvr>
                                        <p:cTn id="59" dur="1000"/>
                                        <p:tgtEl>
                                          <p:spTgt spid="37">
                                            <p:txEl>
                                              <p:pRg st="1" end="1"/>
                                            </p:txEl>
                                          </p:spTgt>
                                        </p:tgtEl>
                                        <p:attrNameLst>
                                          <p:attrName>ppt_x</p:attrName>
                                        </p:attrNameLst>
                                      </p:cBhvr>
                                      <p:tavLst>
                                        <p:tav tm="0">
                                          <p:val>
                                            <p:strVal val="ppt_x"/>
                                          </p:val>
                                        </p:tav>
                                        <p:tav tm="100000">
                                          <p:val>
                                            <p:strVal val="ppt_x"/>
                                          </p:val>
                                        </p:tav>
                                      </p:tavLst>
                                    </p:anim>
                                    <p:anim calcmode="lin" valueType="num">
                                      <p:cBhvr>
                                        <p:cTn id="60" dur="1000"/>
                                        <p:tgtEl>
                                          <p:spTgt spid="37">
                                            <p:txEl>
                                              <p:pRg st="1" end="1"/>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3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4">
            <a:extLst>
              <a:ext uri="{FF2B5EF4-FFF2-40B4-BE49-F238E27FC236}">
                <a16:creationId xmlns:a16="http://schemas.microsoft.com/office/drawing/2014/main" id="{A1A13844-C4CB-498D-A172-434FB8DFB2B1}"/>
              </a:ext>
            </a:extLst>
          </p:cNvPr>
          <p:cNvSpPr txBox="1">
            <a:spLocks noChangeArrowheads="1"/>
          </p:cNvSpPr>
          <p:nvPr/>
        </p:nvSpPr>
        <p:spPr bwMode="auto">
          <a:xfrm>
            <a:off x="6003925" y="2216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endParaRPr lang="en-US" altLang="en-US" sz="2000"/>
          </a:p>
        </p:txBody>
      </p:sp>
      <p:pic>
        <p:nvPicPr>
          <p:cNvPr id="80899" name="Picture 5" descr="j0215945">
            <a:extLst>
              <a:ext uri="{FF2B5EF4-FFF2-40B4-BE49-F238E27FC236}">
                <a16:creationId xmlns:a16="http://schemas.microsoft.com/office/drawing/2014/main" id="{8670D777-B47E-4026-A1BC-B9FD7B63A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1827213"/>
            <a:ext cx="17351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AB63E9ED-8336-4248-B684-8464F7164831}"/>
              </a:ext>
            </a:extLst>
          </p:cNvPr>
          <p:cNvSpPr txBox="1">
            <a:spLocks noChangeArrowheads="1"/>
          </p:cNvSpPr>
          <p:nvPr/>
        </p:nvSpPr>
        <p:spPr bwMode="auto">
          <a:xfrm>
            <a:off x="2422525" y="4578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endParaRPr lang="en-US" altLang="en-US" sz="2000"/>
          </a:p>
        </p:txBody>
      </p:sp>
      <p:pic>
        <p:nvPicPr>
          <p:cNvPr id="80901" name="Picture 7" descr="j0345378">
            <a:extLst>
              <a:ext uri="{FF2B5EF4-FFF2-40B4-BE49-F238E27FC236}">
                <a16:creationId xmlns:a16="http://schemas.microsoft.com/office/drawing/2014/main" id="{C0069D87-3656-4834-BDC4-9D36F6A8DD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038600"/>
            <a:ext cx="1778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 Box 8">
            <a:extLst>
              <a:ext uri="{FF2B5EF4-FFF2-40B4-BE49-F238E27FC236}">
                <a16:creationId xmlns:a16="http://schemas.microsoft.com/office/drawing/2014/main" id="{108C0E08-4EB2-46E3-999A-9FEAEC961EE3}"/>
              </a:ext>
            </a:extLst>
          </p:cNvPr>
          <p:cNvSpPr txBox="1">
            <a:spLocks noChangeArrowheads="1"/>
          </p:cNvSpPr>
          <p:nvPr/>
        </p:nvSpPr>
        <p:spPr bwMode="auto">
          <a:xfrm>
            <a:off x="6681788" y="2673350"/>
            <a:ext cx="661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2000"/>
              <a:t>Soy</a:t>
            </a:r>
          </a:p>
        </p:txBody>
      </p:sp>
      <p:sp>
        <p:nvSpPr>
          <p:cNvPr id="80903" name="Text Box 9">
            <a:extLst>
              <a:ext uri="{FF2B5EF4-FFF2-40B4-BE49-F238E27FC236}">
                <a16:creationId xmlns:a16="http://schemas.microsoft.com/office/drawing/2014/main" id="{A42ECADA-B283-4533-85E0-41B459D1527B}"/>
              </a:ext>
            </a:extLst>
          </p:cNvPr>
          <p:cNvSpPr txBox="1">
            <a:spLocks noChangeArrowheads="1"/>
          </p:cNvSpPr>
          <p:nvPr/>
        </p:nvSpPr>
        <p:spPr bwMode="auto">
          <a:xfrm>
            <a:off x="1595438" y="514350"/>
            <a:ext cx="6132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2800"/>
              <a:t>The Undeclared Allergen Incident</a:t>
            </a:r>
          </a:p>
        </p:txBody>
      </p:sp>
      <p:pic>
        <p:nvPicPr>
          <p:cNvPr id="80904" name="Picture 11" descr="MPj04031620000[1]">
            <a:extLst>
              <a:ext uri="{FF2B5EF4-FFF2-40B4-BE49-F238E27FC236}">
                <a16:creationId xmlns:a16="http://schemas.microsoft.com/office/drawing/2014/main" id="{BF8C2454-00EC-40AA-93FF-F6548BF27F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600200"/>
            <a:ext cx="3581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3" descr="MCj04125000000[1]">
            <a:extLst>
              <a:ext uri="{FF2B5EF4-FFF2-40B4-BE49-F238E27FC236}">
                <a16:creationId xmlns:a16="http://schemas.microsoft.com/office/drawing/2014/main" id="{9D877B65-849E-49FB-9E3D-8BF29E14CE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4572000"/>
            <a:ext cx="22923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6ACD738-F163-49B5-918B-A326813FC2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36"/>
    </mc:Choice>
    <mc:Fallback>
      <p:transition spd="slow" advTm="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20DCBA99-C027-4489-AC9D-9BA4F00D7458}"/>
              </a:ext>
            </a:extLst>
          </p:cNvPr>
          <p:cNvSpPr>
            <a:spLocks noGrp="1" noChangeArrowheads="1"/>
          </p:cNvSpPr>
          <p:nvPr>
            <p:ph type="title"/>
          </p:nvPr>
        </p:nvSpPr>
        <p:spPr/>
        <p:txBody>
          <a:bodyPr>
            <a:normAutofit fontScale="90000"/>
          </a:bodyPr>
          <a:lstStyle/>
          <a:p>
            <a:pPr algn="ctr" eaLnBrk="1" hangingPunct="1"/>
            <a:r>
              <a:rPr lang="en-US" altLang="en-US"/>
              <a:t>The Undeclared Allergen Incident</a:t>
            </a:r>
          </a:p>
        </p:txBody>
      </p:sp>
      <p:sp>
        <p:nvSpPr>
          <p:cNvPr id="81923" name="Rectangle 3">
            <a:extLst>
              <a:ext uri="{FF2B5EF4-FFF2-40B4-BE49-F238E27FC236}">
                <a16:creationId xmlns:a16="http://schemas.microsoft.com/office/drawing/2014/main" id="{1B5776AF-DF07-4E2C-B2BA-27F4D94E167F}"/>
              </a:ext>
            </a:extLst>
          </p:cNvPr>
          <p:cNvSpPr>
            <a:spLocks noGrp="1" noChangeArrowheads="1"/>
          </p:cNvSpPr>
          <p:nvPr>
            <p:ph type="body" idx="1"/>
          </p:nvPr>
        </p:nvSpPr>
        <p:spPr/>
        <p:txBody>
          <a:bodyPr>
            <a:normAutofit/>
          </a:bodyPr>
          <a:lstStyle/>
          <a:p>
            <a:pPr eaLnBrk="1" hangingPunct="1"/>
            <a:r>
              <a:rPr lang="en-US" altLang="en-US" sz="3200" dirty="0"/>
              <a:t>An establishment changes the formula of a product and adds soy.</a:t>
            </a:r>
          </a:p>
          <a:p>
            <a:pPr eaLnBrk="1" hangingPunct="1"/>
            <a:r>
              <a:rPr lang="en-US" altLang="en-US" sz="3200" dirty="0"/>
              <a:t>It has an allergen control program in its SSOPs that says changes in ingredients will prompt labeling changes and that ingredients in the formula will be reviewed against the label at packaging.</a:t>
            </a:r>
          </a:p>
        </p:txBody>
      </p:sp>
      <p:pic>
        <p:nvPicPr>
          <p:cNvPr id="2" name="Audio 1">
            <a:hlinkClick r:id="" action="ppaction://media"/>
            <a:extLst>
              <a:ext uri="{FF2B5EF4-FFF2-40B4-BE49-F238E27FC236}">
                <a16:creationId xmlns:a16="http://schemas.microsoft.com/office/drawing/2014/main" id="{72F7C8C4-2615-4608-A4B7-F9EFBBE8B7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77"/>
    </mc:Choice>
    <mc:Fallback>
      <p:transition spd="slow" advTm="2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20DCBA99-C027-4489-AC9D-9BA4F00D7458}"/>
              </a:ext>
            </a:extLst>
          </p:cNvPr>
          <p:cNvSpPr>
            <a:spLocks noGrp="1" noChangeArrowheads="1"/>
          </p:cNvSpPr>
          <p:nvPr>
            <p:ph type="title"/>
          </p:nvPr>
        </p:nvSpPr>
        <p:spPr/>
        <p:txBody>
          <a:bodyPr>
            <a:normAutofit fontScale="90000"/>
          </a:bodyPr>
          <a:lstStyle/>
          <a:p>
            <a:pPr algn="ctr" eaLnBrk="1" hangingPunct="1"/>
            <a:r>
              <a:rPr lang="en-US" altLang="en-US"/>
              <a:t>The Undeclared Allergen Incident</a:t>
            </a:r>
          </a:p>
        </p:txBody>
      </p:sp>
      <p:sp>
        <p:nvSpPr>
          <p:cNvPr id="81923" name="Rectangle 3">
            <a:extLst>
              <a:ext uri="{FF2B5EF4-FFF2-40B4-BE49-F238E27FC236}">
                <a16:creationId xmlns:a16="http://schemas.microsoft.com/office/drawing/2014/main" id="{1B5776AF-DF07-4E2C-B2BA-27F4D94E167F}"/>
              </a:ext>
            </a:extLst>
          </p:cNvPr>
          <p:cNvSpPr>
            <a:spLocks noGrp="1" noChangeArrowheads="1"/>
          </p:cNvSpPr>
          <p:nvPr>
            <p:ph type="body" idx="1"/>
          </p:nvPr>
        </p:nvSpPr>
        <p:spPr/>
        <p:txBody>
          <a:bodyPr>
            <a:normAutofit/>
          </a:bodyPr>
          <a:lstStyle/>
          <a:p>
            <a:pPr eaLnBrk="1" hangingPunct="1"/>
            <a:r>
              <a:rPr lang="en-US" altLang="en-US" sz="3200" dirty="0"/>
              <a:t>Records indicate the establishment did not follow its SSOP.</a:t>
            </a:r>
          </a:p>
          <a:p>
            <a:pPr eaLnBrk="1" hangingPunct="1"/>
            <a:r>
              <a:rPr lang="en-US" altLang="en-US" sz="3200" dirty="0"/>
              <a:t>The establishment does not change the label, signs the pre-shipment review, and ships the product into commerce.</a:t>
            </a:r>
          </a:p>
          <a:p>
            <a:pPr eaLnBrk="1" hangingPunct="1"/>
            <a:r>
              <a:rPr lang="en-US" altLang="en-US" sz="3200" dirty="0"/>
              <a:t>Is there other noncompliance in addition to misbranding?</a:t>
            </a:r>
          </a:p>
          <a:p>
            <a:pPr eaLnBrk="1" hangingPunct="1"/>
            <a:endParaRPr lang="en-US" altLang="en-US" sz="3200" dirty="0"/>
          </a:p>
        </p:txBody>
      </p:sp>
      <p:pic>
        <p:nvPicPr>
          <p:cNvPr id="2" name="Audio 1">
            <a:hlinkClick r:id="" action="ppaction://media"/>
            <a:extLst>
              <a:ext uri="{FF2B5EF4-FFF2-40B4-BE49-F238E27FC236}">
                <a16:creationId xmlns:a16="http://schemas.microsoft.com/office/drawing/2014/main" id="{3948D205-113E-45B1-B745-F1A0E32A08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13679175"/>
      </p:ext>
    </p:extLst>
  </p:cSld>
  <p:clrMapOvr>
    <a:masterClrMapping/>
  </p:clrMapOvr>
  <mc:AlternateContent xmlns:mc="http://schemas.openxmlformats.org/markup-compatibility/2006">
    <mc:Choice xmlns:p14="http://schemas.microsoft.com/office/powerpoint/2010/main" Requires="p14">
      <p:transition spd="slow" p14:dur="2000" advTm="22118"/>
    </mc:Choice>
    <mc:Fallback>
      <p:transition spd="slow" advTm="2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animEffect transition="in" filter="fade">
                                      <p:cBhvr>
                                        <p:cTn id="11" dur="1000"/>
                                        <p:tgtEl>
                                          <p:spTgt spid="81923">
                                            <p:txEl>
                                              <p:pRg st="1" end="1"/>
                                            </p:txEl>
                                          </p:spTgt>
                                        </p:tgtEl>
                                      </p:cBhvr>
                                    </p:animEffect>
                                    <p:anim calcmode="lin" valueType="num">
                                      <p:cBhvr>
                                        <p:cTn id="12" dur="10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819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1923">
                                            <p:txEl>
                                              <p:pRg st="2" end="2"/>
                                            </p:txEl>
                                          </p:spTgt>
                                        </p:tgtEl>
                                        <p:attrNameLst>
                                          <p:attrName>style.visibility</p:attrName>
                                        </p:attrNameLst>
                                      </p:cBhvr>
                                      <p:to>
                                        <p:strVal val="visible"/>
                                      </p:to>
                                    </p:set>
                                    <p:animEffect transition="in" filter="fade">
                                      <p:cBhvr>
                                        <p:cTn id="18" dur="1000"/>
                                        <p:tgtEl>
                                          <p:spTgt spid="81923">
                                            <p:txEl>
                                              <p:pRg st="2" end="2"/>
                                            </p:txEl>
                                          </p:spTgt>
                                        </p:tgtEl>
                                      </p:cBhvr>
                                    </p:animEffect>
                                    <p:anim calcmode="lin" valueType="num">
                                      <p:cBhvr>
                                        <p:cTn id="19" dur="10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819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15AAFF0-26C7-4A19-B203-67DF4A965C55}"/>
              </a:ext>
            </a:extLst>
          </p:cNvPr>
          <p:cNvSpPr>
            <a:spLocks noGrp="1" noChangeArrowheads="1"/>
          </p:cNvSpPr>
          <p:nvPr>
            <p:ph type="title"/>
          </p:nvPr>
        </p:nvSpPr>
        <p:spPr/>
        <p:txBody>
          <a:bodyPr>
            <a:normAutofit fontScale="90000"/>
          </a:bodyPr>
          <a:lstStyle/>
          <a:p>
            <a:pPr algn="ctr" eaLnBrk="1" hangingPunct="1"/>
            <a:r>
              <a:rPr lang="en-US" altLang="en-US"/>
              <a:t>The Undeclared Allergen Incident</a:t>
            </a:r>
          </a:p>
        </p:txBody>
      </p:sp>
      <p:sp>
        <p:nvSpPr>
          <p:cNvPr id="82947" name="Rectangle 3">
            <a:extLst>
              <a:ext uri="{FF2B5EF4-FFF2-40B4-BE49-F238E27FC236}">
                <a16:creationId xmlns:a16="http://schemas.microsoft.com/office/drawing/2014/main" id="{36C386A4-47DC-497A-8444-7B53ADDC84CA}"/>
              </a:ext>
            </a:extLst>
          </p:cNvPr>
          <p:cNvSpPr>
            <a:spLocks noGrp="1" noChangeArrowheads="1"/>
          </p:cNvSpPr>
          <p:nvPr>
            <p:ph type="body" idx="1"/>
          </p:nvPr>
        </p:nvSpPr>
        <p:spPr/>
        <p:txBody>
          <a:bodyPr/>
          <a:lstStyle/>
          <a:p>
            <a:pPr eaLnBrk="1" hangingPunct="1"/>
            <a:r>
              <a:rPr lang="en-US" altLang="en-US" dirty="0"/>
              <a:t>If so, what is it?</a:t>
            </a:r>
          </a:p>
          <a:p>
            <a:pPr eaLnBrk="1" hangingPunct="1"/>
            <a:endParaRPr lang="en-US" altLang="en-US" dirty="0"/>
          </a:p>
          <a:p>
            <a:pPr eaLnBrk="1" hangingPunct="1"/>
            <a:r>
              <a:rPr lang="en-US" altLang="en-US" dirty="0"/>
              <a:t>What else do you want to look at to help make this determination?</a:t>
            </a:r>
          </a:p>
          <a:p>
            <a:pPr eaLnBrk="1" hangingPunct="1"/>
            <a:endParaRPr lang="en-US" altLang="en-US" dirty="0"/>
          </a:p>
          <a:p>
            <a:pPr eaLnBrk="1" hangingPunct="1"/>
            <a:r>
              <a:rPr lang="en-US" altLang="en-US" dirty="0"/>
              <a:t>What else should you do?</a:t>
            </a:r>
          </a:p>
        </p:txBody>
      </p:sp>
      <p:pic>
        <p:nvPicPr>
          <p:cNvPr id="3" name="Audio 2">
            <a:hlinkClick r:id="" action="ppaction://media"/>
            <a:extLst>
              <a:ext uri="{FF2B5EF4-FFF2-40B4-BE49-F238E27FC236}">
                <a16:creationId xmlns:a16="http://schemas.microsoft.com/office/drawing/2014/main" id="{47C75085-71E6-4114-A819-F6CBAD6F03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5558"/>
    </mc:Choice>
    <mc:Fallback>
      <p:transition spd="slow" advTm="25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animEffect transition="in" filter="fade">
                                      <p:cBhvr>
                                        <p:cTn id="11" dur="1000"/>
                                        <p:tgtEl>
                                          <p:spTgt spid="82947">
                                            <p:txEl>
                                              <p:pRg st="2" end="2"/>
                                            </p:txEl>
                                          </p:spTgt>
                                        </p:tgtEl>
                                      </p:cBhvr>
                                    </p:animEffect>
                                    <p:anim calcmode="lin" valueType="num">
                                      <p:cBhvr>
                                        <p:cTn id="12" dur="10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829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2947">
                                            <p:txEl>
                                              <p:pRg st="4" end="4"/>
                                            </p:txEl>
                                          </p:spTgt>
                                        </p:tgtEl>
                                        <p:attrNameLst>
                                          <p:attrName>style.visibility</p:attrName>
                                        </p:attrNameLst>
                                      </p:cBhvr>
                                      <p:to>
                                        <p:strVal val="visible"/>
                                      </p:to>
                                    </p:set>
                                    <p:animEffect transition="in" filter="fade">
                                      <p:cBhvr>
                                        <p:cTn id="18" dur="1000"/>
                                        <p:tgtEl>
                                          <p:spTgt spid="82947">
                                            <p:txEl>
                                              <p:pRg st="4" end="4"/>
                                            </p:txEl>
                                          </p:spTgt>
                                        </p:tgtEl>
                                      </p:cBhvr>
                                    </p:animEffect>
                                    <p:anim calcmode="lin" valueType="num">
                                      <p:cBhvr>
                                        <p:cTn id="19" dur="1000" fill="hold"/>
                                        <p:tgtEl>
                                          <p:spTgt spid="82947">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8294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45</a:t>
            </a:fld>
            <a:endParaRPr lang="en-US" dirty="0"/>
          </a:p>
        </p:txBody>
      </p:sp>
      <p:grpSp>
        <p:nvGrpSpPr>
          <p:cNvPr id="3" name="Group 2"/>
          <p:cNvGrpSpPr>
            <a:grpSpLocks/>
          </p:cNvGrpSpPr>
          <p:nvPr/>
        </p:nvGrpSpPr>
        <p:grpSpPr bwMode="auto">
          <a:xfrm>
            <a:off x="228600" y="9525"/>
            <a:ext cx="8153400" cy="6848475"/>
            <a:chOff x="1248" y="240"/>
            <a:chExt cx="4176" cy="3595"/>
          </a:xfrm>
        </p:grpSpPr>
        <p:sp>
          <p:nvSpPr>
            <p:cNvPr id="4"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yr4"/>
            <p:cNvSpPr>
              <a:spLocks noEditPoints="1" noChangeArrowheads="1"/>
            </p:cNvSpPr>
            <p:nvPr/>
          </p:nvSpPr>
          <p:spPr bwMode="auto">
            <a:xfrm>
              <a:off x="1248" y="2899"/>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dirty="0"/>
                <a:t>      </a:t>
              </a:r>
            </a:p>
          </p:txBody>
        </p:sp>
      </p:grpSp>
      <p:cxnSp>
        <p:nvCxnSpPr>
          <p:cNvPr id="9" name="Straight Connector 8"/>
          <p:cNvCxnSpPr/>
          <p:nvPr/>
        </p:nvCxnSpPr>
        <p:spPr>
          <a:xfrm>
            <a:off x="3352800" y="5074920"/>
            <a:ext cx="0" cy="1773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5084445"/>
            <a:ext cx="76200" cy="176403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89209" y="5643294"/>
            <a:ext cx="1930337" cy="646331"/>
          </a:xfrm>
          <a:prstGeom prst="rect">
            <a:avLst/>
          </a:prstGeom>
          <a:noFill/>
        </p:spPr>
        <p:txBody>
          <a:bodyPr wrap="none" rtlCol="0">
            <a:spAutoFit/>
          </a:bodyPr>
          <a:lstStyle/>
          <a:p>
            <a:pPr algn="ctr"/>
            <a:r>
              <a:rPr lang="en-US" dirty="0"/>
              <a:t>SSOP</a:t>
            </a:r>
          </a:p>
          <a:p>
            <a:pPr algn="ctr"/>
            <a:r>
              <a:rPr lang="en-US" dirty="0"/>
              <a:t>416.11-416.16</a:t>
            </a:r>
          </a:p>
        </p:txBody>
      </p:sp>
      <p:sp>
        <p:nvSpPr>
          <p:cNvPr id="17" name="TextBox 16"/>
          <p:cNvSpPr txBox="1"/>
          <p:nvPr/>
        </p:nvSpPr>
        <p:spPr>
          <a:xfrm>
            <a:off x="3409395" y="5633769"/>
            <a:ext cx="2242923" cy="923330"/>
          </a:xfrm>
          <a:prstGeom prst="rect">
            <a:avLst/>
          </a:prstGeom>
          <a:noFill/>
        </p:spPr>
        <p:txBody>
          <a:bodyPr wrap="none" rtlCol="0">
            <a:spAutoFit/>
          </a:bodyPr>
          <a:lstStyle/>
          <a:p>
            <a:pPr algn="ctr"/>
            <a:r>
              <a:rPr lang="en-US" dirty="0"/>
              <a:t>SPS</a:t>
            </a:r>
          </a:p>
          <a:p>
            <a:pPr algn="ctr"/>
            <a:r>
              <a:rPr lang="en-US" dirty="0"/>
              <a:t>416.1-416.5</a:t>
            </a:r>
          </a:p>
          <a:p>
            <a:pPr algn="ctr"/>
            <a:r>
              <a:rPr lang="en-US" dirty="0"/>
              <a:t>Sanitary Dressing</a:t>
            </a:r>
          </a:p>
        </p:txBody>
      </p:sp>
      <p:sp>
        <p:nvSpPr>
          <p:cNvPr id="18" name="TextBox 17"/>
          <p:cNvSpPr txBox="1"/>
          <p:nvPr/>
        </p:nvSpPr>
        <p:spPr>
          <a:xfrm>
            <a:off x="6019800" y="5495270"/>
            <a:ext cx="1667444" cy="923330"/>
          </a:xfrm>
          <a:prstGeom prst="rect">
            <a:avLst/>
          </a:prstGeom>
          <a:noFill/>
        </p:spPr>
        <p:txBody>
          <a:bodyPr wrap="none" rtlCol="0">
            <a:spAutoFit/>
          </a:bodyPr>
          <a:lstStyle/>
          <a:p>
            <a:pPr algn="ctr"/>
            <a:r>
              <a:rPr lang="en-US" dirty="0"/>
              <a:t>Other</a:t>
            </a:r>
          </a:p>
          <a:p>
            <a:pPr algn="ctr"/>
            <a:r>
              <a:rPr lang="en-US" dirty="0"/>
              <a:t>Pre-requisite</a:t>
            </a:r>
          </a:p>
          <a:p>
            <a:pPr algn="ctr"/>
            <a:r>
              <a:rPr lang="en-US" dirty="0"/>
              <a:t>Programs</a:t>
            </a:r>
          </a:p>
        </p:txBody>
      </p:sp>
      <p:cxnSp>
        <p:nvCxnSpPr>
          <p:cNvPr id="20" name="Straight Connector 19"/>
          <p:cNvCxnSpPr/>
          <p:nvPr/>
        </p:nvCxnSpPr>
        <p:spPr>
          <a:xfrm>
            <a:off x="3505200" y="3312795"/>
            <a:ext cx="0" cy="1762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28805" y="3312794"/>
            <a:ext cx="59871" cy="176212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43095" y="4018716"/>
            <a:ext cx="857927" cy="369332"/>
          </a:xfrm>
          <a:prstGeom prst="rect">
            <a:avLst/>
          </a:prstGeom>
          <a:noFill/>
        </p:spPr>
        <p:txBody>
          <a:bodyPr wrap="none" rtlCol="0">
            <a:spAutoFit/>
          </a:bodyPr>
          <a:lstStyle/>
          <a:p>
            <a:r>
              <a:rPr lang="en-US" dirty="0"/>
              <a:t>417.3</a:t>
            </a:r>
          </a:p>
        </p:txBody>
      </p:sp>
      <p:sp>
        <p:nvSpPr>
          <p:cNvPr id="29" name="TextBox 28"/>
          <p:cNvSpPr txBox="1"/>
          <p:nvPr/>
        </p:nvSpPr>
        <p:spPr>
          <a:xfrm>
            <a:off x="3962400" y="4009191"/>
            <a:ext cx="857927" cy="369332"/>
          </a:xfrm>
          <a:prstGeom prst="rect">
            <a:avLst/>
          </a:prstGeom>
          <a:noFill/>
        </p:spPr>
        <p:txBody>
          <a:bodyPr wrap="none" rtlCol="0">
            <a:spAutoFit/>
          </a:bodyPr>
          <a:lstStyle/>
          <a:p>
            <a:r>
              <a:rPr lang="en-US" dirty="0"/>
              <a:t>417.4</a:t>
            </a:r>
          </a:p>
        </p:txBody>
      </p:sp>
      <p:sp>
        <p:nvSpPr>
          <p:cNvPr id="30" name="TextBox 29"/>
          <p:cNvSpPr txBox="1"/>
          <p:nvPr/>
        </p:nvSpPr>
        <p:spPr>
          <a:xfrm>
            <a:off x="5715000" y="4018716"/>
            <a:ext cx="857927" cy="369332"/>
          </a:xfrm>
          <a:prstGeom prst="rect">
            <a:avLst/>
          </a:prstGeom>
          <a:noFill/>
        </p:spPr>
        <p:txBody>
          <a:bodyPr wrap="none" rtlCol="0">
            <a:spAutoFit/>
          </a:bodyPr>
          <a:lstStyle/>
          <a:p>
            <a:r>
              <a:rPr lang="en-US" dirty="0"/>
              <a:t>417.5</a:t>
            </a:r>
          </a:p>
        </p:txBody>
      </p:sp>
      <p:sp>
        <p:nvSpPr>
          <p:cNvPr id="31" name="TextBox 30"/>
          <p:cNvSpPr txBox="1"/>
          <p:nvPr/>
        </p:nvSpPr>
        <p:spPr>
          <a:xfrm>
            <a:off x="3076236" y="2362200"/>
            <a:ext cx="857927" cy="369332"/>
          </a:xfrm>
          <a:prstGeom prst="rect">
            <a:avLst/>
          </a:prstGeom>
          <a:noFill/>
        </p:spPr>
        <p:txBody>
          <a:bodyPr wrap="none" rtlCol="0">
            <a:spAutoFit/>
          </a:bodyPr>
          <a:lstStyle/>
          <a:p>
            <a:r>
              <a:rPr lang="en-US" dirty="0"/>
              <a:t>417.2</a:t>
            </a:r>
          </a:p>
        </p:txBody>
      </p:sp>
      <p:cxnSp>
        <p:nvCxnSpPr>
          <p:cNvPr id="33" name="Straight Connector 32"/>
          <p:cNvCxnSpPr/>
          <p:nvPr/>
        </p:nvCxnSpPr>
        <p:spPr>
          <a:xfrm flipH="1">
            <a:off x="4310181" y="1529715"/>
            <a:ext cx="4881" cy="17830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648200" y="2362200"/>
            <a:ext cx="857927" cy="369332"/>
          </a:xfrm>
          <a:prstGeom prst="rect">
            <a:avLst/>
          </a:prstGeom>
          <a:noFill/>
        </p:spPr>
        <p:txBody>
          <a:bodyPr wrap="none" rtlCol="0">
            <a:spAutoFit/>
          </a:bodyPr>
          <a:lstStyle/>
          <a:p>
            <a:r>
              <a:rPr lang="en-US" dirty="0"/>
              <a:t>417.6</a:t>
            </a:r>
          </a:p>
        </p:txBody>
      </p:sp>
      <p:sp>
        <p:nvSpPr>
          <p:cNvPr id="37" name="TextBox 36"/>
          <p:cNvSpPr txBox="1"/>
          <p:nvPr/>
        </p:nvSpPr>
        <p:spPr>
          <a:xfrm>
            <a:off x="3842448" y="769620"/>
            <a:ext cx="925703" cy="646331"/>
          </a:xfrm>
          <a:prstGeom prst="rect">
            <a:avLst/>
          </a:prstGeom>
          <a:noFill/>
        </p:spPr>
        <p:txBody>
          <a:bodyPr wrap="none" rtlCol="0">
            <a:spAutoFit/>
          </a:bodyPr>
          <a:lstStyle/>
          <a:p>
            <a:pPr algn="ctr"/>
            <a:r>
              <a:rPr lang="en-US" dirty="0"/>
              <a:t>Food</a:t>
            </a:r>
          </a:p>
          <a:p>
            <a:pPr algn="ctr"/>
            <a:r>
              <a:rPr lang="en-US" dirty="0"/>
              <a:t>Safety</a:t>
            </a:r>
          </a:p>
        </p:txBody>
      </p:sp>
      <p:sp>
        <p:nvSpPr>
          <p:cNvPr id="38" name="TextBox 37"/>
          <p:cNvSpPr txBox="1"/>
          <p:nvPr/>
        </p:nvSpPr>
        <p:spPr>
          <a:xfrm>
            <a:off x="139152" y="304800"/>
            <a:ext cx="3050984" cy="1815882"/>
          </a:xfrm>
          <a:prstGeom prst="rect">
            <a:avLst/>
          </a:prstGeom>
          <a:noFill/>
        </p:spPr>
        <p:txBody>
          <a:bodyPr wrap="square" rtlCol="0">
            <a:spAutoFit/>
          </a:bodyPr>
          <a:lstStyle/>
          <a:p>
            <a:pPr algn="ctr"/>
            <a:r>
              <a:rPr lang="en-US" sz="2800" dirty="0"/>
              <a:t>The Food Safety Pyramid</a:t>
            </a:r>
          </a:p>
          <a:p>
            <a:pPr algn="ctr"/>
            <a:r>
              <a:rPr lang="en-US" sz="2800" dirty="0"/>
              <a:t>Or System</a:t>
            </a:r>
          </a:p>
          <a:p>
            <a:endParaRPr lang="en-US" sz="2800" dirty="0"/>
          </a:p>
        </p:txBody>
      </p:sp>
      <p:sp>
        <p:nvSpPr>
          <p:cNvPr id="39" name="TextBox 38"/>
          <p:cNvSpPr txBox="1"/>
          <p:nvPr/>
        </p:nvSpPr>
        <p:spPr>
          <a:xfrm>
            <a:off x="1189209" y="6479143"/>
            <a:ext cx="6424964" cy="369332"/>
          </a:xfrm>
          <a:prstGeom prst="rect">
            <a:avLst/>
          </a:prstGeom>
          <a:noFill/>
        </p:spPr>
        <p:txBody>
          <a:bodyPr wrap="none" rtlCol="0">
            <a:spAutoFit/>
          </a:bodyPr>
          <a:lstStyle/>
          <a:p>
            <a:r>
              <a:rPr lang="en-US" dirty="0"/>
              <a:t>All of this may be used to support decisions in the HA</a:t>
            </a:r>
          </a:p>
        </p:txBody>
      </p:sp>
      <p:sp>
        <p:nvSpPr>
          <p:cNvPr id="8" name="TextBox 7">
            <a:extLst>
              <a:ext uri="{FF2B5EF4-FFF2-40B4-BE49-F238E27FC236}">
                <a16:creationId xmlns:a16="http://schemas.microsoft.com/office/drawing/2014/main" id="{D77A7CC5-6138-4D87-AB6B-FBDE9F453F84}"/>
              </a:ext>
            </a:extLst>
          </p:cNvPr>
          <p:cNvSpPr txBox="1"/>
          <p:nvPr/>
        </p:nvSpPr>
        <p:spPr>
          <a:xfrm>
            <a:off x="5455671" y="245731"/>
            <a:ext cx="3666388" cy="1754326"/>
          </a:xfrm>
          <a:prstGeom prst="rect">
            <a:avLst/>
          </a:prstGeom>
          <a:noFill/>
        </p:spPr>
        <p:txBody>
          <a:bodyPr wrap="none" rtlCol="0">
            <a:spAutoFit/>
          </a:bodyPr>
          <a:lstStyle/>
          <a:p>
            <a:r>
              <a:rPr lang="en-US" sz="3600" b="1" dirty="0">
                <a:solidFill>
                  <a:srgbClr val="FF0000"/>
                </a:solidFill>
              </a:rPr>
              <a:t>Recall!</a:t>
            </a:r>
          </a:p>
          <a:p>
            <a:r>
              <a:rPr lang="en-US" sz="3600" b="1" dirty="0">
                <a:solidFill>
                  <a:srgbClr val="FF0000"/>
                </a:solidFill>
              </a:rPr>
              <a:t>Inform DO</a:t>
            </a:r>
          </a:p>
          <a:p>
            <a:r>
              <a:rPr lang="en-US" sz="3600" b="1" dirty="0">
                <a:solidFill>
                  <a:srgbClr val="FF0000"/>
                </a:solidFill>
              </a:rPr>
              <a:t>Immediately!</a:t>
            </a:r>
          </a:p>
        </p:txBody>
      </p:sp>
      <p:pic>
        <p:nvPicPr>
          <p:cNvPr id="14" name="Audio 13">
            <a:hlinkClick r:id="" action="ppaction://media"/>
            <a:extLst>
              <a:ext uri="{FF2B5EF4-FFF2-40B4-BE49-F238E27FC236}">
                <a16:creationId xmlns:a16="http://schemas.microsoft.com/office/drawing/2014/main" id="{28B9FA0C-6947-4F1C-BEBF-05B2829B5E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06260091"/>
      </p:ext>
    </p:extLst>
  </p:cSld>
  <p:clrMapOvr>
    <a:masterClrMapping/>
  </p:clrMapOvr>
  <mc:AlternateContent xmlns:mc="http://schemas.openxmlformats.org/markup-compatibility/2006">
    <mc:Choice xmlns:p14="http://schemas.microsoft.com/office/powerpoint/2010/main" Requires="p14">
      <p:transition spd="slow" p14:dur="2000" advTm="121696"/>
    </mc:Choice>
    <mc:Fallback>
      <p:transition spd="slow" advTm="12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16">
                                            <p:txEl>
                                              <p:pRg st="0" end="0"/>
                                            </p:txEl>
                                          </p:spTgt>
                                        </p:tgtEl>
                                      </p:cBhvr>
                                    </p:animEffect>
                                    <p:anim calcmode="lin" valueType="num">
                                      <p:cBhvr>
                                        <p:cTn id="11" dur="1000"/>
                                        <p:tgtEl>
                                          <p:spTgt spid="16">
                                            <p:txEl>
                                              <p:pRg st="0" end="0"/>
                                            </p:txEl>
                                          </p:spTgt>
                                        </p:tgtEl>
                                        <p:attrNameLst>
                                          <p:attrName>ppt_x</p:attrName>
                                        </p:attrNameLst>
                                      </p:cBhvr>
                                      <p:tavLst>
                                        <p:tav tm="0">
                                          <p:val>
                                            <p:strVal val="ppt_x"/>
                                          </p:val>
                                        </p:tav>
                                        <p:tav tm="100000">
                                          <p:val>
                                            <p:strVal val="ppt_x"/>
                                          </p:val>
                                        </p:tav>
                                      </p:tavLst>
                                    </p:anim>
                                    <p:anim calcmode="lin" valueType="num">
                                      <p:cBhvr>
                                        <p:cTn id="12" dur="1000"/>
                                        <p:tgtEl>
                                          <p:spTgt spid="16">
                                            <p:txEl>
                                              <p:pRg st="0" end="0"/>
                                            </p:tx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16">
                                            <p:txEl>
                                              <p:pRg st="0" end="0"/>
                                            </p:txEl>
                                          </p:spTgt>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16">
                                            <p:txEl>
                                              <p:pRg st="1" end="1"/>
                                            </p:txEl>
                                          </p:spTgt>
                                        </p:tgtEl>
                                      </p:cBhvr>
                                    </p:animEffect>
                                    <p:anim calcmode="lin" valueType="num">
                                      <p:cBhvr>
                                        <p:cTn id="16" dur="1000"/>
                                        <p:tgtEl>
                                          <p:spTgt spid="16">
                                            <p:txEl>
                                              <p:pRg st="1" end="1"/>
                                            </p:txEl>
                                          </p:spTgt>
                                        </p:tgtEl>
                                        <p:attrNameLst>
                                          <p:attrName>ppt_x</p:attrName>
                                        </p:attrNameLst>
                                      </p:cBhvr>
                                      <p:tavLst>
                                        <p:tav tm="0">
                                          <p:val>
                                            <p:strVal val="ppt_x"/>
                                          </p:val>
                                        </p:tav>
                                        <p:tav tm="100000">
                                          <p:val>
                                            <p:strVal val="ppt_x"/>
                                          </p:val>
                                        </p:tav>
                                      </p:tavLst>
                                    </p:anim>
                                    <p:anim calcmode="lin" valueType="num">
                                      <p:cBhvr>
                                        <p:cTn id="17" dur="1000"/>
                                        <p:tgtEl>
                                          <p:spTgt spid="16">
                                            <p:txEl>
                                              <p:pRg st="1" end="1"/>
                                            </p:tx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16">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0">
                                            <p:txEl>
                                              <p:pRg st="0" end="0"/>
                                            </p:txEl>
                                          </p:spTgt>
                                        </p:tgtEl>
                                      </p:cBhvr>
                                    </p:animEffect>
                                    <p:anim calcmode="lin" valueType="num">
                                      <p:cBhvr>
                                        <p:cTn id="23" dur="1000"/>
                                        <p:tgtEl>
                                          <p:spTgt spid="30">
                                            <p:txEl>
                                              <p:pRg st="0" end="0"/>
                                            </p:txEl>
                                          </p:spTgt>
                                        </p:tgtEl>
                                        <p:attrNameLst>
                                          <p:attrName>ppt_x</p:attrName>
                                        </p:attrNameLst>
                                      </p:cBhvr>
                                      <p:tavLst>
                                        <p:tav tm="0">
                                          <p:val>
                                            <p:strVal val="ppt_x"/>
                                          </p:val>
                                        </p:tav>
                                        <p:tav tm="100000">
                                          <p:val>
                                            <p:strVal val="ppt_x"/>
                                          </p:val>
                                        </p:tav>
                                      </p:tavLst>
                                    </p:anim>
                                    <p:anim calcmode="lin" valueType="num">
                                      <p:cBhvr>
                                        <p:cTn id="24" dur="1000"/>
                                        <p:tgtEl>
                                          <p:spTgt spid="30">
                                            <p:txEl>
                                              <p:pRg st="0" end="0"/>
                                            </p:txEl>
                                          </p:spTgt>
                                        </p:tgtEl>
                                        <p:attrNameLst>
                                          <p:attrName>ppt_y</p:attrName>
                                        </p:attrNameLst>
                                      </p:cBhvr>
                                      <p:tavLst>
                                        <p:tav tm="0">
                                          <p:val>
                                            <p:strVal val="ppt_y"/>
                                          </p:val>
                                        </p:tav>
                                        <p:tav tm="100000">
                                          <p:val>
                                            <p:strVal val="ppt_y+.1"/>
                                          </p:val>
                                        </p:tav>
                                      </p:tavLst>
                                    </p:anim>
                                    <p:set>
                                      <p:cBhvr>
                                        <p:cTn id="25" dur="1" fill="hold">
                                          <p:stCondLst>
                                            <p:cond delay="999"/>
                                          </p:stCondLst>
                                        </p:cTn>
                                        <p:tgtEl>
                                          <p:spTgt spid="30">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29">
                                            <p:txEl>
                                              <p:pRg st="0" end="0"/>
                                            </p:txEl>
                                          </p:spTgt>
                                        </p:tgtEl>
                                      </p:cBhvr>
                                    </p:animEffect>
                                    <p:anim calcmode="lin" valueType="num">
                                      <p:cBhvr>
                                        <p:cTn id="30" dur="1000"/>
                                        <p:tgtEl>
                                          <p:spTgt spid="29">
                                            <p:txEl>
                                              <p:pRg st="0" end="0"/>
                                            </p:txEl>
                                          </p:spTgt>
                                        </p:tgtEl>
                                        <p:attrNameLst>
                                          <p:attrName>ppt_x</p:attrName>
                                        </p:attrNameLst>
                                      </p:cBhvr>
                                      <p:tavLst>
                                        <p:tav tm="0">
                                          <p:val>
                                            <p:strVal val="ppt_x"/>
                                          </p:val>
                                        </p:tav>
                                        <p:tav tm="100000">
                                          <p:val>
                                            <p:strVal val="ppt_x"/>
                                          </p:val>
                                        </p:tav>
                                      </p:tavLst>
                                    </p:anim>
                                    <p:anim calcmode="lin" valueType="num">
                                      <p:cBhvr>
                                        <p:cTn id="31" dur="1000"/>
                                        <p:tgtEl>
                                          <p:spTgt spid="29">
                                            <p:txEl>
                                              <p:pRg st="0" end="0"/>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29">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31">
                                            <p:txEl>
                                              <p:pRg st="0" end="0"/>
                                            </p:txEl>
                                          </p:spTgt>
                                        </p:tgtEl>
                                      </p:cBhvr>
                                    </p:animEffect>
                                    <p:anim calcmode="lin" valueType="num">
                                      <p:cBhvr>
                                        <p:cTn id="37" dur="1000"/>
                                        <p:tgtEl>
                                          <p:spTgt spid="31">
                                            <p:txEl>
                                              <p:pRg st="0" end="0"/>
                                            </p:txEl>
                                          </p:spTgt>
                                        </p:tgtEl>
                                        <p:attrNameLst>
                                          <p:attrName>ppt_x</p:attrName>
                                        </p:attrNameLst>
                                      </p:cBhvr>
                                      <p:tavLst>
                                        <p:tav tm="0">
                                          <p:val>
                                            <p:strVal val="ppt_x"/>
                                          </p:val>
                                        </p:tav>
                                        <p:tav tm="100000">
                                          <p:val>
                                            <p:strVal val="ppt_x"/>
                                          </p:val>
                                        </p:tav>
                                      </p:tavLst>
                                    </p:anim>
                                    <p:anim calcmode="lin" valueType="num">
                                      <p:cBhvr>
                                        <p:cTn id="38" dur="1000"/>
                                        <p:tgtEl>
                                          <p:spTgt spid="31">
                                            <p:txEl>
                                              <p:pRg st="0" end="0"/>
                                            </p:txEl>
                                          </p:spTgt>
                                        </p:tgtEl>
                                        <p:attrNameLst>
                                          <p:attrName>ppt_y</p:attrName>
                                        </p:attrNameLst>
                                      </p:cBhvr>
                                      <p:tavLst>
                                        <p:tav tm="0">
                                          <p:val>
                                            <p:strVal val="ppt_y"/>
                                          </p:val>
                                        </p:tav>
                                        <p:tav tm="100000">
                                          <p:val>
                                            <p:strVal val="ppt_y+.1"/>
                                          </p:val>
                                        </p:tav>
                                      </p:tavLst>
                                    </p:anim>
                                    <p:set>
                                      <p:cBhvr>
                                        <p:cTn id="39" dur="1" fill="hold">
                                          <p:stCondLst>
                                            <p:cond delay="999"/>
                                          </p:stCondLst>
                                        </p:cTn>
                                        <p:tgtEl>
                                          <p:spTgt spid="31">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36">
                                            <p:txEl>
                                              <p:pRg st="0" end="0"/>
                                            </p:txEl>
                                          </p:spTgt>
                                        </p:tgtEl>
                                      </p:cBhvr>
                                    </p:animEffect>
                                    <p:anim calcmode="lin" valueType="num">
                                      <p:cBhvr>
                                        <p:cTn id="44" dur="1000"/>
                                        <p:tgtEl>
                                          <p:spTgt spid="36">
                                            <p:txEl>
                                              <p:pRg st="0" end="0"/>
                                            </p:txEl>
                                          </p:spTgt>
                                        </p:tgtEl>
                                        <p:attrNameLst>
                                          <p:attrName>ppt_x</p:attrName>
                                        </p:attrNameLst>
                                      </p:cBhvr>
                                      <p:tavLst>
                                        <p:tav tm="0">
                                          <p:val>
                                            <p:strVal val="ppt_x"/>
                                          </p:val>
                                        </p:tav>
                                        <p:tav tm="100000">
                                          <p:val>
                                            <p:strVal val="ppt_x"/>
                                          </p:val>
                                        </p:tav>
                                      </p:tavLst>
                                    </p:anim>
                                    <p:anim calcmode="lin" valueType="num">
                                      <p:cBhvr>
                                        <p:cTn id="45" dur="1000"/>
                                        <p:tgtEl>
                                          <p:spTgt spid="36">
                                            <p:txEl>
                                              <p:pRg st="0" end="0"/>
                                            </p:txEl>
                                          </p:spTgt>
                                        </p:tgtEl>
                                        <p:attrNameLst>
                                          <p:attrName>ppt_y</p:attrName>
                                        </p:attrNameLst>
                                      </p:cBhvr>
                                      <p:tavLst>
                                        <p:tav tm="0">
                                          <p:val>
                                            <p:strVal val="ppt_y"/>
                                          </p:val>
                                        </p:tav>
                                        <p:tav tm="100000">
                                          <p:val>
                                            <p:strVal val="ppt_y+.1"/>
                                          </p:val>
                                        </p:tav>
                                      </p:tavLst>
                                    </p:anim>
                                    <p:set>
                                      <p:cBhvr>
                                        <p:cTn id="46" dur="1" fill="hold">
                                          <p:stCondLst>
                                            <p:cond delay="999"/>
                                          </p:stCondLst>
                                        </p:cTn>
                                        <p:tgtEl>
                                          <p:spTgt spid="36">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000"/>
                                        <p:tgtEl>
                                          <p:spTgt spid="37">
                                            <p:txEl>
                                              <p:pRg st="0" end="0"/>
                                            </p:txEl>
                                          </p:spTgt>
                                        </p:tgtEl>
                                      </p:cBhvr>
                                    </p:animEffect>
                                    <p:anim calcmode="lin" valueType="num">
                                      <p:cBhvr>
                                        <p:cTn id="51" dur="1000"/>
                                        <p:tgtEl>
                                          <p:spTgt spid="37">
                                            <p:txEl>
                                              <p:pRg st="0" end="0"/>
                                            </p:txEl>
                                          </p:spTgt>
                                        </p:tgtEl>
                                        <p:attrNameLst>
                                          <p:attrName>ppt_x</p:attrName>
                                        </p:attrNameLst>
                                      </p:cBhvr>
                                      <p:tavLst>
                                        <p:tav tm="0">
                                          <p:val>
                                            <p:strVal val="ppt_x"/>
                                          </p:val>
                                        </p:tav>
                                        <p:tav tm="100000">
                                          <p:val>
                                            <p:strVal val="ppt_x"/>
                                          </p:val>
                                        </p:tav>
                                      </p:tavLst>
                                    </p:anim>
                                    <p:anim calcmode="lin" valueType="num">
                                      <p:cBhvr>
                                        <p:cTn id="52" dur="1000"/>
                                        <p:tgtEl>
                                          <p:spTgt spid="37">
                                            <p:txEl>
                                              <p:pRg st="0" end="0"/>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37">
                                            <p:txEl>
                                              <p:pRg st="0" end="0"/>
                                            </p:txEl>
                                          </p:spTgt>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7">
                                            <p:txEl>
                                              <p:pRg st="1" end="1"/>
                                            </p:txEl>
                                          </p:spTgt>
                                        </p:tgtEl>
                                      </p:cBhvr>
                                    </p:animEffect>
                                    <p:anim calcmode="lin" valueType="num">
                                      <p:cBhvr>
                                        <p:cTn id="56" dur="1000"/>
                                        <p:tgtEl>
                                          <p:spTgt spid="37">
                                            <p:txEl>
                                              <p:pRg st="1" end="1"/>
                                            </p:txEl>
                                          </p:spTgt>
                                        </p:tgtEl>
                                        <p:attrNameLst>
                                          <p:attrName>ppt_x</p:attrName>
                                        </p:attrNameLst>
                                      </p:cBhvr>
                                      <p:tavLst>
                                        <p:tav tm="0">
                                          <p:val>
                                            <p:strVal val="ppt_x"/>
                                          </p:val>
                                        </p:tav>
                                        <p:tav tm="100000">
                                          <p:val>
                                            <p:strVal val="ppt_x"/>
                                          </p:val>
                                        </p:tav>
                                      </p:tavLst>
                                    </p:anim>
                                    <p:anim calcmode="lin" valueType="num">
                                      <p:cBhvr>
                                        <p:cTn id="57" dur="1000"/>
                                        <p:tgtEl>
                                          <p:spTgt spid="37">
                                            <p:txEl>
                                              <p:pRg st="1" end="1"/>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37">
                                            <p:txEl>
                                              <p:pRg st="1" end="1"/>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fltVal val="0"/>
                                          </p:val>
                                        </p:tav>
                                        <p:tav tm="100000">
                                          <p:val>
                                            <p:strVal val="#ppt_w"/>
                                          </p:val>
                                        </p:tav>
                                      </p:tavLst>
                                    </p:anim>
                                    <p:anim calcmode="lin" valueType="num">
                                      <p:cBhvr>
                                        <p:cTn id="64" dur="1000" fill="hold"/>
                                        <p:tgtEl>
                                          <p:spTgt spid="8"/>
                                        </p:tgtEl>
                                        <p:attrNameLst>
                                          <p:attrName>ppt_h</p:attrName>
                                        </p:attrNameLst>
                                      </p:cBhvr>
                                      <p:tavLst>
                                        <p:tav tm="0">
                                          <p:val>
                                            <p:fltVal val="0"/>
                                          </p:val>
                                        </p:tav>
                                        <p:tav tm="100000">
                                          <p:val>
                                            <p:strVal val="#ppt_h"/>
                                          </p:val>
                                        </p:tav>
                                      </p:tavLst>
                                    </p:anim>
                                    <p:anim calcmode="lin" valueType="num">
                                      <p:cBhvr>
                                        <p:cTn id="65" dur="1000" fill="hold"/>
                                        <p:tgtEl>
                                          <p:spTgt spid="8"/>
                                        </p:tgtEl>
                                        <p:attrNameLst>
                                          <p:attrName>style.rotation</p:attrName>
                                        </p:attrNameLst>
                                      </p:cBhvr>
                                      <p:tavLst>
                                        <p:tav tm="0">
                                          <p:val>
                                            <p:fltVal val="90"/>
                                          </p:val>
                                        </p:tav>
                                        <p:tav tm="100000">
                                          <p:val>
                                            <p:fltVal val="0"/>
                                          </p:val>
                                        </p:tav>
                                      </p:tavLst>
                                    </p:anim>
                                    <p:animEffect transition="in" filter="fade">
                                      <p:cBhvr>
                                        <p:cTn id="6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4">
            <a:extLst>
              <a:ext uri="{FF2B5EF4-FFF2-40B4-BE49-F238E27FC236}">
                <a16:creationId xmlns:a16="http://schemas.microsoft.com/office/drawing/2014/main" id="{C6B88115-51A5-44DE-9914-FC9603CF122E}"/>
              </a:ext>
            </a:extLst>
          </p:cNvPr>
          <p:cNvSpPr txBox="1">
            <a:spLocks noChangeArrowheads="1"/>
          </p:cNvSpPr>
          <p:nvPr/>
        </p:nvSpPr>
        <p:spPr bwMode="auto">
          <a:xfrm>
            <a:off x="4632325" y="36639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endParaRPr lang="en-US" altLang="en-US" sz="2000"/>
          </a:p>
        </p:txBody>
      </p:sp>
      <p:pic>
        <p:nvPicPr>
          <p:cNvPr id="83971" name="Picture 5" descr="j0182635">
            <a:extLst>
              <a:ext uri="{FF2B5EF4-FFF2-40B4-BE49-F238E27FC236}">
                <a16:creationId xmlns:a16="http://schemas.microsoft.com/office/drawing/2014/main" id="{5B04FA46-B457-4548-9252-BBADE2E77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0"/>
            <a:ext cx="4648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6">
            <a:extLst>
              <a:ext uri="{FF2B5EF4-FFF2-40B4-BE49-F238E27FC236}">
                <a16:creationId xmlns:a16="http://schemas.microsoft.com/office/drawing/2014/main" id="{F1AE4DF3-CF61-42EF-9B15-31886E5A3EE7}"/>
              </a:ext>
            </a:extLst>
          </p:cNvPr>
          <p:cNvSpPr txBox="1">
            <a:spLocks noChangeArrowheads="1"/>
          </p:cNvSpPr>
          <p:nvPr/>
        </p:nvSpPr>
        <p:spPr bwMode="auto">
          <a:xfrm>
            <a:off x="1625600" y="590550"/>
            <a:ext cx="50006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2800"/>
              <a:t>The Negative Test Incident</a:t>
            </a:r>
          </a:p>
        </p:txBody>
      </p:sp>
      <p:pic>
        <p:nvPicPr>
          <p:cNvPr id="3" name="Audio 2">
            <a:hlinkClick r:id="" action="ppaction://media"/>
            <a:extLst>
              <a:ext uri="{FF2B5EF4-FFF2-40B4-BE49-F238E27FC236}">
                <a16:creationId xmlns:a16="http://schemas.microsoft.com/office/drawing/2014/main" id="{4AAC4995-3350-423D-9E92-54C1C1A74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68"/>
    </mc:Choice>
    <mc:Fallback>
      <p:transition spd="slow" advTm="6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157D87A-D5A2-4F12-B24F-9ECAC98450B5}"/>
              </a:ext>
            </a:extLst>
          </p:cNvPr>
          <p:cNvSpPr>
            <a:spLocks noGrp="1" noChangeArrowheads="1"/>
          </p:cNvSpPr>
          <p:nvPr>
            <p:ph type="title"/>
          </p:nvPr>
        </p:nvSpPr>
        <p:spPr/>
        <p:txBody>
          <a:bodyPr/>
          <a:lstStyle/>
          <a:p>
            <a:pPr algn="ctr" eaLnBrk="1" hangingPunct="1"/>
            <a:r>
              <a:rPr lang="en-US" altLang="en-US"/>
              <a:t>The Negative Test Incident</a:t>
            </a:r>
          </a:p>
        </p:txBody>
      </p:sp>
      <p:sp>
        <p:nvSpPr>
          <p:cNvPr id="84995" name="Rectangle 3">
            <a:extLst>
              <a:ext uri="{FF2B5EF4-FFF2-40B4-BE49-F238E27FC236}">
                <a16:creationId xmlns:a16="http://schemas.microsoft.com/office/drawing/2014/main" id="{42AB611D-7033-4EE0-B927-8492A277E839}"/>
              </a:ext>
            </a:extLst>
          </p:cNvPr>
          <p:cNvSpPr>
            <a:spLocks noGrp="1" noChangeArrowheads="1"/>
          </p:cNvSpPr>
          <p:nvPr>
            <p:ph type="body" idx="1"/>
          </p:nvPr>
        </p:nvSpPr>
        <p:spPr/>
        <p:txBody>
          <a:bodyPr>
            <a:normAutofit lnSpcReduction="10000"/>
          </a:bodyPr>
          <a:lstStyle/>
          <a:p>
            <a:pPr eaLnBrk="1" hangingPunct="1">
              <a:lnSpc>
                <a:spcPct val="90000"/>
              </a:lnSpc>
            </a:pPr>
            <a:r>
              <a:rPr lang="en-US" altLang="en-US" sz="3200" dirty="0"/>
              <a:t>You decide to verify that the establishment operating under their raw, intact plan, is testing the trim it produces as per their written pre-requisite program.</a:t>
            </a:r>
          </a:p>
          <a:p>
            <a:pPr eaLnBrk="1" hangingPunct="1">
              <a:lnSpc>
                <a:spcPct val="90000"/>
              </a:lnSpc>
            </a:pPr>
            <a:r>
              <a:rPr lang="en-US" altLang="en-US" sz="3200" dirty="0"/>
              <a:t>Their other pre-requisite program (an SOP) states that they will use n=60 methodology and excise exterior surfaces of trim from trim on the top of the combos.</a:t>
            </a:r>
          </a:p>
          <a:p>
            <a:pPr eaLnBrk="1" hangingPunct="1">
              <a:lnSpc>
                <a:spcPct val="90000"/>
              </a:lnSpc>
            </a:pPr>
            <a:endParaRPr lang="en-US" altLang="en-US" dirty="0"/>
          </a:p>
        </p:txBody>
      </p:sp>
      <p:pic>
        <p:nvPicPr>
          <p:cNvPr id="2" name="Audio 1">
            <a:hlinkClick r:id="" action="ppaction://media"/>
            <a:extLst>
              <a:ext uri="{FF2B5EF4-FFF2-40B4-BE49-F238E27FC236}">
                <a16:creationId xmlns:a16="http://schemas.microsoft.com/office/drawing/2014/main" id="{F0823E82-F5EB-4899-B128-DC615C49F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066"/>
    </mc:Choice>
    <mc:Fallback>
      <p:transition spd="slow" advTm="26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AA07F0B-DD14-4F2B-976A-4BFB3BF26050}"/>
              </a:ext>
            </a:extLst>
          </p:cNvPr>
          <p:cNvSpPr>
            <a:spLocks noGrp="1" noChangeArrowheads="1"/>
          </p:cNvSpPr>
          <p:nvPr>
            <p:ph type="title"/>
          </p:nvPr>
        </p:nvSpPr>
        <p:spPr/>
        <p:txBody>
          <a:bodyPr/>
          <a:lstStyle/>
          <a:p>
            <a:pPr algn="ctr" eaLnBrk="1" hangingPunct="1"/>
            <a:r>
              <a:rPr lang="en-US" altLang="en-US"/>
              <a:t>The Negative Test Incident</a:t>
            </a:r>
          </a:p>
        </p:txBody>
      </p:sp>
      <p:sp>
        <p:nvSpPr>
          <p:cNvPr id="86019" name="Rectangle 3">
            <a:extLst>
              <a:ext uri="{FF2B5EF4-FFF2-40B4-BE49-F238E27FC236}">
                <a16:creationId xmlns:a16="http://schemas.microsoft.com/office/drawing/2014/main" id="{F48BFE8E-878E-47B8-9711-6F2879835BED}"/>
              </a:ext>
            </a:extLst>
          </p:cNvPr>
          <p:cNvSpPr>
            <a:spLocks noGrp="1" noChangeArrowheads="1"/>
          </p:cNvSpPr>
          <p:nvPr>
            <p:ph type="body" idx="1"/>
          </p:nvPr>
        </p:nvSpPr>
        <p:spPr/>
        <p:txBody>
          <a:bodyPr>
            <a:normAutofit lnSpcReduction="10000"/>
          </a:bodyPr>
          <a:lstStyle/>
          <a:p>
            <a:pPr eaLnBrk="1" hangingPunct="1"/>
            <a:r>
              <a:rPr lang="en-US" altLang="en-US" sz="3200" dirty="0"/>
              <a:t>The establishment has a zero rate of samples that test positive for </a:t>
            </a:r>
            <a:r>
              <a:rPr lang="en-US" altLang="en-US" sz="3200" i="1" dirty="0"/>
              <a:t>E. coli </a:t>
            </a:r>
            <a:r>
              <a:rPr lang="en-US" altLang="en-US" sz="3200" dirty="0"/>
              <a:t>O157:H7.</a:t>
            </a:r>
          </a:p>
          <a:p>
            <a:pPr eaLnBrk="1" hangingPunct="1"/>
            <a:r>
              <a:rPr lang="en-US" altLang="en-US" sz="3200" dirty="0"/>
              <a:t>Samples collected are sent to an independent lab located on-site that uses AOAC approved methodology.</a:t>
            </a:r>
          </a:p>
          <a:p>
            <a:pPr eaLnBrk="1" hangingPunct="1"/>
            <a:r>
              <a:rPr lang="en-US" altLang="en-US" sz="3200" dirty="0"/>
              <a:t>The establishment uses the PRP test results to support that STEC are not reasonably likely to occur.</a:t>
            </a:r>
          </a:p>
        </p:txBody>
      </p:sp>
      <p:pic>
        <p:nvPicPr>
          <p:cNvPr id="3" name="Audio 2">
            <a:hlinkClick r:id="" action="ppaction://media"/>
            <a:extLst>
              <a:ext uri="{FF2B5EF4-FFF2-40B4-BE49-F238E27FC236}">
                <a16:creationId xmlns:a16="http://schemas.microsoft.com/office/drawing/2014/main" id="{F3CCCA4A-46CD-4E4D-9CC9-B20859AF4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965"/>
    </mc:Choice>
    <mc:Fallback>
      <p:transition spd="slow" advTm="60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42B08AE-4A84-4EBD-ACA6-7932F0AE3C3B}"/>
              </a:ext>
            </a:extLst>
          </p:cNvPr>
          <p:cNvSpPr>
            <a:spLocks noGrp="1" noChangeArrowheads="1"/>
          </p:cNvSpPr>
          <p:nvPr>
            <p:ph type="title"/>
          </p:nvPr>
        </p:nvSpPr>
        <p:spPr/>
        <p:txBody>
          <a:bodyPr/>
          <a:lstStyle/>
          <a:p>
            <a:pPr algn="ctr" eaLnBrk="1" hangingPunct="1"/>
            <a:r>
              <a:rPr lang="en-US" altLang="en-US"/>
              <a:t>The Negative Test Incident</a:t>
            </a:r>
          </a:p>
        </p:txBody>
      </p:sp>
      <p:sp>
        <p:nvSpPr>
          <p:cNvPr id="87043" name="Rectangle 3">
            <a:extLst>
              <a:ext uri="{FF2B5EF4-FFF2-40B4-BE49-F238E27FC236}">
                <a16:creationId xmlns:a16="http://schemas.microsoft.com/office/drawing/2014/main" id="{9D65DE59-C57D-4DF4-8323-1B93FCDC6DA8}"/>
              </a:ext>
            </a:extLst>
          </p:cNvPr>
          <p:cNvSpPr>
            <a:spLocks noGrp="1" noChangeArrowheads="1"/>
          </p:cNvSpPr>
          <p:nvPr>
            <p:ph type="body" idx="1"/>
          </p:nvPr>
        </p:nvSpPr>
        <p:spPr>
          <a:xfrm>
            <a:off x="457200" y="1481328"/>
            <a:ext cx="8229600" cy="4843272"/>
          </a:xfrm>
        </p:spPr>
        <p:txBody>
          <a:bodyPr>
            <a:normAutofit lnSpcReduction="10000"/>
          </a:bodyPr>
          <a:lstStyle/>
          <a:p>
            <a:pPr eaLnBrk="1" hangingPunct="1"/>
            <a:r>
              <a:rPr lang="en-US" altLang="en-US" sz="3200" dirty="0"/>
              <a:t>In conducting this direct observation verification you observe that the QA is sampling a lot consisting of 3 combos.</a:t>
            </a:r>
          </a:p>
          <a:p>
            <a:pPr eaLnBrk="1" hangingPunct="1"/>
            <a:r>
              <a:rPr lang="en-US" altLang="en-US" sz="3200" dirty="0"/>
              <a:t>The QA sprays the top of the trim with a lactic acid solution, then excises 15 samples 3 inches long by 1 inch wide by 1/8-inch-thick from interior muscle surfaces on the top of the combos.</a:t>
            </a:r>
          </a:p>
        </p:txBody>
      </p:sp>
      <p:pic>
        <p:nvPicPr>
          <p:cNvPr id="2" name="Audio 1">
            <a:hlinkClick r:id="" action="ppaction://media"/>
            <a:extLst>
              <a:ext uri="{FF2B5EF4-FFF2-40B4-BE49-F238E27FC236}">
                <a16:creationId xmlns:a16="http://schemas.microsoft.com/office/drawing/2014/main" id="{8CADAA24-02AD-461B-BB0C-406EEF4AE8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125"/>
    </mc:Choice>
    <mc:Fallback>
      <p:transition spd="slow" advTm="2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FC5ADEA-5C41-466C-815D-FD9EC1894CD6}"/>
              </a:ext>
            </a:extLst>
          </p:cNvPr>
          <p:cNvSpPr>
            <a:spLocks noGrp="1" noChangeArrowheads="1"/>
          </p:cNvSpPr>
          <p:nvPr>
            <p:ph type="title"/>
          </p:nvPr>
        </p:nvSpPr>
        <p:spPr/>
        <p:txBody>
          <a:bodyPr/>
          <a:lstStyle/>
          <a:p>
            <a:pPr algn="ctr"/>
            <a:r>
              <a:rPr lang="en-US" altLang="en-US" sz="3200"/>
              <a:t>Noncompliance associated with </a:t>
            </a:r>
            <a:br>
              <a:rPr lang="en-US" altLang="en-US" sz="3200"/>
            </a:br>
            <a:r>
              <a:rPr lang="en-US" altLang="en-US" sz="3200"/>
              <a:t>the Regulatory Cascade </a:t>
            </a:r>
          </a:p>
        </p:txBody>
      </p:sp>
      <p:sp>
        <p:nvSpPr>
          <p:cNvPr id="134147" name="Rectangle 3">
            <a:extLst>
              <a:ext uri="{FF2B5EF4-FFF2-40B4-BE49-F238E27FC236}">
                <a16:creationId xmlns:a16="http://schemas.microsoft.com/office/drawing/2014/main" id="{E3B1F886-1907-467C-AC16-7F6221F7996E}"/>
              </a:ext>
            </a:extLst>
          </p:cNvPr>
          <p:cNvSpPr>
            <a:spLocks noGrp="1" noChangeArrowheads="1"/>
          </p:cNvSpPr>
          <p:nvPr>
            <p:ph type="body" idx="1"/>
          </p:nvPr>
        </p:nvSpPr>
        <p:spPr/>
        <p:txBody>
          <a:bodyPr/>
          <a:lstStyle/>
          <a:p>
            <a:pPr>
              <a:lnSpc>
                <a:spcPct val="90000"/>
              </a:lnSpc>
            </a:pPr>
            <a:r>
              <a:rPr lang="en-US" altLang="en-US" sz="3200" dirty="0"/>
              <a:t>For a trickle or stream of noncompliance to turn into a torrent and regulatory cascade of noncompliance it must be…</a:t>
            </a:r>
          </a:p>
          <a:p>
            <a:pPr>
              <a:lnSpc>
                <a:spcPct val="90000"/>
              </a:lnSpc>
            </a:pPr>
            <a:r>
              <a:rPr lang="en-US" altLang="en-US" sz="3200" dirty="0"/>
              <a:t>Widespread and not localized</a:t>
            </a:r>
          </a:p>
          <a:p>
            <a:pPr lvl="1">
              <a:lnSpc>
                <a:spcPct val="90000"/>
              </a:lnSpc>
            </a:pPr>
            <a:r>
              <a:rPr lang="en-US" altLang="en-US" sz="2800" dirty="0"/>
              <a:t>Affects the majority of the system </a:t>
            </a:r>
          </a:p>
          <a:p>
            <a:pPr lvl="1">
              <a:lnSpc>
                <a:spcPct val="90000"/>
              </a:lnSpc>
            </a:pPr>
            <a:r>
              <a:rPr lang="en-US" altLang="en-US" sz="2800" dirty="0"/>
              <a:t>Or</a:t>
            </a:r>
          </a:p>
          <a:p>
            <a:pPr lvl="1">
              <a:lnSpc>
                <a:spcPct val="90000"/>
              </a:lnSpc>
            </a:pPr>
            <a:r>
              <a:rPr lang="en-US" altLang="en-US" sz="2800" dirty="0"/>
              <a:t>Affects the majority of the regulations within or across chapters.  416     417</a:t>
            </a:r>
          </a:p>
          <a:p>
            <a:pPr>
              <a:lnSpc>
                <a:spcPct val="90000"/>
              </a:lnSpc>
              <a:buFont typeface="Wingdings" panose="05000000000000000000" pitchFamily="2" charset="2"/>
              <a:buNone/>
            </a:pPr>
            <a:endParaRPr lang="en-US" altLang="en-US" dirty="0"/>
          </a:p>
        </p:txBody>
      </p:sp>
      <p:sp>
        <p:nvSpPr>
          <p:cNvPr id="134154" name="Text Box 10">
            <a:extLst>
              <a:ext uri="{FF2B5EF4-FFF2-40B4-BE49-F238E27FC236}">
                <a16:creationId xmlns:a16="http://schemas.microsoft.com/office/drawing/2014/main" id="{1FC3D7EC-8534-4FE9-8C79-AB63965E5F7D}"/>
              </a:ext>
            </a:extLst>
          </p:cNvPr>
          <p:cNvSpPr txBox="1">
            <a:spLocks noChangeArrowheads="1"/>
          </p:cNvSpPr>
          <p:nvPr/>
        </p:nvSpPr>
        <p:spPr bwMode="auto">
          <a:xfrm>
            <a:off x="7223125" y="51117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34156" name="AutoShape 12">
            <a:extLst>
              <a:ext uri="{FF2B5EF4-FFF2-40B4-BE49-F238E27FC236}">
                <a16:creationId xmlns:a16="http://schemas.microsoft.com/office/drawing/2014/main" id="{7F750F01-A51D-4955-AAC2-7637887E56AF}"/>
              </a:ext>
            </a:extLst>
          </p:cNvPr>
          <p:cNvSpPr>
            <a:spLocks noChangeArrowheads="1"/>
          </p:cNvSpPr>
          <p:nvPr/>
        </p:nvSpPr>
        <p:spPr bwMode="auto">
          <a:xfrm>
            <a:off x="6794500" y="5152636"/>
            <a:ext cx="520700" cy="119063"/>
          </a:xfrm>
          <a:prstGeom prst="rightArrow">
            <a:avLst>
              <a:gd name="adj1" fmla="val 50000"/>
              <a:gd name="adj2" fmla="val 109333"/>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 name="Audio 2">
            <a:hlinkClick r:id="" action="ppaction://media"/>
            <a:extLst>
              <a:ext uri="{FF2B5EF4-FFF2-40B4-BE49-F238E27FC236}">
                <a16:creationId xmlns:a16="http://schemas.microsoft.com/office/drawing/2014/main" id="{6E188018-1B0F-4576-919D-3DE868FB8F9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8599"/>
    </mc:Choice>
    <mc:Fallback>
      <p:transition spd="slow" advTm="2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134147">
                                            <p:txEl>
                                              <p:pRg st="1" end="1"/>
                                            </p:txEl>
                                          </p:spTgt>
                                        </p:tgtEl>
                                        <p:attrNameLst>
                                          <p:attrName>style.visibility</p:attrName>
                                        </p:attrNameLst>
                                      </p:cBhvr>
                                      <p:to>
                                        <p:strVal val="visible"/>
                                      </p:to>
                                    </p:set>
                                    <p:animEffect transition="in" filter="fade">
                                      <p:cBhvr>
                                        <p:cTn id="11" dur="500"/>
                                        <p:tgtEl>
                                          <p:spTgt spid="134147">
                                            <p:txEl>
                                              <p:pRg st="1" end="1"/>
                                            </p:txEl>
                                          </p:spTgt>
                                        </p:tgtEl>
                                      </p:cBhvr>
                                    </p:animEffect>
                                    <p:anim calcmode="lin" valueType="num">
                                      <p:cBhvr>
                                        <p:cTn id="12" dur="500" fill="hold"/>
                                        <p:tgtEl>
                                          <p:spTgt spid="134147">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134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34147">
                                            <p:txEl>
                                              <p:pRg st="2" end="2"/>
                                            </p:txEl>
                                          </p:spTgt>
                                        </p:tgtEl>
                                        <p:attrNameLst>
                                          <p:attrName>style.visibility</p:attrName>
                                        </p:attrNameLst>
                                      </p:cBhvr>
                                      <p:to>
                                        <p:strVal val="visible"/>
                                      </p:to>
                                    </p:set>
                                    <p:animEffect transition="in" filter="fade">
                                      <p:cBhvr>
                                        <p:cTn id="18" dur="500"/>
                                        <p:tgtEl>
                                          <p:spTgt spid="134147">
                                            <p:txEl>
                                              <p:pRg st="2" end="2"/>
                                            </p:txEl>
                                          </p:spTgt>
                                        </p:tgtEl>
                                      </p:cBhvr>
                                    </p:animEffect>
                                    <p:anim calcmode="lin" valueType="num">
                                      <p:cBhvr>
                                        <p:cTn id="19" dur="500" fill="hold"/>
                                        <p:tgtEl>
                                          <p:spTgt spid="134147">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34147">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4147">
                                            <p:txEl>
                                              <p:pRg st="3" end="3"/>
                                            </p:txEl>
                                          </p:spTgt>
                                        </p:tgtEl>
                                        <p:attrNameLst>
                                          <p:attrName>style.visibility</p:attrName>
                                        </p:attrNameLst>
                                      </p:cBhvr>
                                      <p:to>
                                        <p:strVal val="visible"/>
                                      </p:to>
                                    </p:set>
                                    <p:animEffect transition="in" filter="fade">
                                      <p:cBhvr>
                                        <p:cTn id="23" dur="500"/>
                                        <p:tgtEl>
                                          <p:spTgt spid="134147">
                                            <p:txEl>
                                              <p:pRg st="3" end="3"/>
                                            </p:txEl>
                                          </p:spTgt>
                                        </p:tgtEl>
                                      </p:cBhvr>
                                    </p:animEffect>
                                    <p:anim calcmode="lin" valueType="num">
                                      <p:cBhvr>
                                        <p:cTn id="24" dur="500" fill="hold"/>
                                        <p:tgtEl>
                                          <p:spTgt spid="134147">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134147">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4147">
                                            <p:txEl>
                                              <p:pRg st="4" end="4"/>
                                            </p:txEl>
                                          </p:spTgt>
                                        </p:tgtEl>
                                        <p:attrNameLst>
                                          <p:attrName>style.visibility</p:attrName>
                                        </p:attrNameLst>
                                      </p:cBhvr>
                                      <p:to>
                                        <p:strVal val="visible"/>
                                      </p:to>
                                    </p:set>
                                    <p:animEffect transition="in" filter="fade">
                                      <p:cBhvr>
                                        <p:cTn id="28" dur="500"/>
                                        <p:tgtEl>
                                          <p:spTgt spid="134147">
                                            <p:txEl>
                                              <p:pRg st="4" end="4"/>
                                            </p:txEl>
                                          </p:spTgt>
                                        </p:tgtEl>
                                      </p:cBhvr>
                                    </p:animEffect>
                                    <p:anim calcmode="lin" valueType="num">
                                      <p:cBhvr>
                                        <p:cTn id="29" dur="500" fill="hold"/>
                                        <p:tgtEl>
                                          <p:spTgt spid="134147">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34147">
                                            <p:txEl>
                                              <p:pRg st="4" end="4"/>
                                            </p:txEl>
                                          </p:spTgt>
                                        </p:tgtEl>
                                        <p:attrNameLst>
                                          <p:attrName>ppt_y</p:attrName>
                                        </p:attrNameLst>
                                      </p:cBhvr>
                                      <p:tavLst>
                                        <p:tav tm="0">
                                          <p:val>
                                            <p:strVal val="#ppt_y+.1"/>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134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13415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5C2A7C7-76B3-4EF2-B7A2-9695BA6A4B23}"/>
              </a:ext>
            </a:extLst>
          </p:cNvPr>
          <p:cNvSpPr>
            <a:spLocks noGrp="1" noChangeArrowheads="1"/>
          </p:cNvSpPr>
          <p:nvPr>
            <p:ph type="title"/>
          </p:nvPr>
        </p:nvSpPr>
        <p:spPr/>
        <p:txBody>
          <a:bodyPr/>
          <a:lstStyle/>
          <a:p>
            <a:pPr algn="ctr" eaLnBrk="1" hangingPunct="1"/>
            <a:r>
              <a:rPr lang="en-US" altLang="en-US"/>
              <a:t>The Negative Test Incident</a:t>
            </a:r>
          </a:p>
        </p:txBody>
      </p:sp>
      <p:sp>
        <p:nvSpPr>
          <p:cNvPr id="88067" name="Rectangle 3">
            <a:extLst>
              <a:ext uri="{FF2B5EF4-FFF2-40B4-BE49-F238E27FC236}">
                <a16:creationId xmlns:a16="http://schemas.microsoft.com/office/drawing/2014/main" id="{AF17E8B2-428F-44F8-976E-32E83E5437B9}"/>
              </a:ext>
            </a:extLst>
          </p:cNvPr>
          <p:cNvSpPr>
            <a:spLocks noGrp="1" noChangeArrowheads="1"/>
          </p:cNvSpPr>
          <p:nvPr>
            <p:ph type="body" idx="1"/>
          </p:nvPr>
        </p:nvSpPr>
        <p:spPr/>
        <p:txBody>
          <a:bodyPr>
            <a:normAutofit/>
          </a:bodyPr>
          <a:lstStyle/>
          <a:p>
            <a:pPr eaLnBrk="1" hangingPunct="1">
              <a:lnSpc>
                <a:spcPct val="90000"/>
              </a:lnSpc>
            </a:pPr>
            <a:r>
              <a:rPr lang="en-US" altLang="en-US" sz="3200" dirty="0"/>
              <a:t>Is the establishment following their written program?</a:t>
            </a:r>
          </a:p>
          <a:p>
            <a:pPr eaLnBrk="1" hangingPunct="1">
              <a:lnSpc>
                <a:spcPct val="90000"/>
              </a:lnSpc>
            </a:pPr>
            <a:r>
              <a:rPr lang="en-US" altLang="en-US" sz="3200" dirty="0"/>
              <a:t>At this point, what else do you want to know or check on?</a:t>
            </a:r>
          </a:p>
          <a:p>
            <a:pPr eaLnBrk="1" hangingPunct="1">
              <a:lnSpc>
                <a:spcPct val="90000"/>
              </a:lnSpc>
            </a:pPr>
            <a:r>
              <a:rPr lang="en-US" altLang="en-US" sz="3200" dirty="0"/>
              <a:t>Does this represent noncompliance?</a:t>
            </a:r>
          </a:p>
          <a:p>
            <a:pPr eaLnBrk="1" hangingPunct="1">
              <a:lnSpc>
                <a:spcPct val="90000"/>
              </a:lnSpc>
            </a:pPr>
            <a:r>
              <a:rPr lang="en-US" altLang="en-US" sz="3200" dirty="0"/>
              <a:t>If so, with what regulation is this noncompliant?</a:t>
            </a:r>
          </a:p>
          <a:p>
            <a:pPr eaLnBrk="1" hangingPunct="1">
              <a:lnSpc>
                <a:spcPct val="90000"/>
              </a:lnSpc>
            </a:pPr>
            <a:r>
              <a:rPr lang="en-US" altLang="en-US" sz="3200" dirty="0"/>
              <a:t>Is there apt to be more noncompliance?</a:t>
            </a:r>
          </a:p>
        </p:txBody>
      </p:sp>
      <p:pic>
        <p:nvPicPr>
          <p:cNvPr id="2" name="Audio 1">
            <a:hlinkClick r:id="" action="ppaction://media"/>
            <a:extLst>
              <a:ext uri="{FF2B5EF4-FFF2-40B4-BE49-F238E27FC236}">
                <a16:creationId xmlns:a16="http://schemas.microsoft.com/office/drawing/2014/main" id="{9646A5F1-4E96-4B40-BE47-3A2BCBAE502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04382"/>
    </mc:Choice>
    <mc:Fallback>
      <p:transition spd="slow" advTm="20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8067">
                                            <p:txEl>
                                              <p:pRg st="1" end="1"/>
                                            </p:txEl>
                                          </p:spTgt>
                                        </p:tgtEl>
                                        <p:attrNameLst>
                                          <p:attrName>style.visibility</p:attrName>
                                        </p:attrNameLst>
                                      </p:cBhvr>
                                      <p:to>
                                        <p:strVal val="visible"/>
                                      </p:to>
                                    </p:set>
                                    <p:animEffect transition="in" filter="fade">
                                      <p:cBhvr>
                                        <p:cTn id="11" dur="1000"/>
                                        <p:tgtEl>
                                          <p:spTgt spid="88067">
                                            <p:txEl>
                                              <p:pRg st="1" end="1"/>
                                            </p:txEl>
                                          </p:spTgt>
                                        </p:tgtEl>
                                      </p:cBhvr>
                                    </p:animEffect>
                                    <p:anim calcmode="lin" valueType="num">
                                      <p:cBhvr>
                                        <p:cTn id="12" dur="10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88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8067">
                                            <p:txEl>
                                              <p:pRg st="2" end="2"/>
                                            </p:txEl>
                                          </p:spTgt>
                                        </p:tgtEl>
                                        <p:attrNameLst>
                                          <p:attrName>style.visibility</p:attrName>
                                        </p:attrNameLst>
                                      </p:cBhvr>
                                      <p:to>
                                        <p:strVal val="visible"/>
                                      </p:to>
                                    </p:set>
                                    <p:animEffect transition="in" filter="fade">
                                      <p:cBhvr>
                                        <p:cTn id="18" dur="1000"/>
                                        <p:tgtEl>
                                          <p:spTgt spid="88067">
                                            <p:txEl>
                                              <p:pRg st="2" end="2"/>
                                            </p:txEl>
                                          </p:spTgt>
                                        </p:tgtEl>
                                      </p:cBhvr>
                                    </p:animEffect>
                                    <p:anim calcmode="lin" valueType="num">
                                      <p:cBhvr>
                                        <p:cTn id="19" dur="10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880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8067">
                                            <p:txEl>
                                              <p:pRg st="3" end="3"/>
                                            </p:txEl>
                                          </p:spTgt>
                                        </p:tgtEl>
                                        <p:attrNameLst>
                                          <p:attrName>style.visibility</p:attrName>
                                        </p:attrNameLst>
                                      </p:cBhvr>
                                      <p:to>
                                        <p:strVal val="visible"/>
                                      </p:to>
                                    </p:set>
                                    <p:animEffect transition="in" filter="fade">
                                      <p:cBhvr>
                                        <p:cTn id="25" dur="1000"/>
                                        <p:tgtEl>
                                          <p:spTgt spid="88067">
                                            <p:txEl>
                                              <p:pRg st="3" end="3"/>
                                            </p:txEl>
                                          </p:spTgt>
                                        </p:tgtEl>
                                      </p:cBhvr>
                                    </p:animEffect>
                                    <p:anim calcmode="lin" valueType="num">
                                      <p:cBhvr>
                                        <p:cTn id="26" dur="1000" fill="hold"/>
                                        <p:tgtEl>
                                          <p:spTgt spid="8806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80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8067">
                                            <p:txEl>
                                              <p:pRg st="4" end="4"/>
                                            </p:txEl>
                                          </p:spTgt>
                                        </p:tgtEl>
                                        <p:attrNameLst>
                                          <p:attrName>style.visibility</p:attrName>
                                        </p:attrNameLst>
                                      </p:cBhvr>
                                      <p:to>
                                        <p:strVal val="visible"/>
                                      </p:to>
                                    </p:set>
                                    <p:animEffect transition="in" filter="fade">
                                      <p:cBhvr>
                                        <p:cTn id="32" dur="1000"/>
                                        <p:tgtEl>
                                          <p:spTgt spid="88067">
                                            <p:txEl>
                                              <p:pRg st="4" end="4"/>
                                            </p:txEl>
                                          </p:spTgt>
                                        </p:tgtEl>
                                      </p:cBhvr>
                                    </p:animEffect>
                                    <p:anim calcmode="lin" valueType="num">
                                      <p:cBhvr>
                                        <p:cTn id="33" dur="1000" fill="hold"/>
                                        <p:tgtEl>
                                          <p:spTgt spid="8806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8806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51</a:t>
            </a:fld>
            <a:endParaRPr lang="en-US" dirty="0"/>
          </a:p>
        </p:txBody>
      </p:sp>
      <p:grpSp>
        <p:nvGrpSpPr>
          <p:cNvPr id="3" name="Group 2"/>
          <p:cNvGrpSpPr>
            <a:grpSpLocks/>
          </p:cNvGrpSpPr>
          <p:nvPr/>
        </p:nvGrpSpPr>
        <p:grpSpPr bwMode="auto">
          <a:xfrm>
            <a:off x="228600" y="9525"/>
            <a:ext cx="8153400" cy="6848475"/>
            <a:chOff x="1248" y="240"/>
            <a:chExt cx="4176" cy="3595"/>
          </a:xfrm>
        </p:grpSpPr>
        <p:sp>
          <p:nvSpPr>
            <p:cNvPr id="4"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yr4"/>
            <p:cNvSpPr>
              <a:spLocks noEditPoints="1" noChangeArrowheads="1"/>
            </p:cNvSpPr>
            <p:nvPr/>
          </p:nvSpPr>
          <p:spPr bwMode="auto">
            <a:xfrm>
              <a:off x="1248" y="2899"/>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dirty="0"/>
                <a:t>      </a:t>
              </a:r>
            </a:p>
          </p:txBody>
        </p:sp>
      </p:grpSp>
      <p:cxnSp>
        <p:nvCxnSpPr>
          <p:cNvPr id="9" name="Straight Connector 8"/>
          <p:cNvCxnSpPr/>
          <p:nvPr/>
        </p:nvCxnSpPr>
        <p:spPr>
          <a:xfrm>
            <a:off x="3352800" y="5074920"/>
            <a:ext cx="0" cy="1773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5084445"/>
            <a:ext cx="76200" cy="176403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89209" y="5643294"/>
            <a:ext cx="1930337" cy="646331"/>
          </a:xfrm>
          <a:prstGeom prst="rect">
            <a:avLst/>
          </a:prstGeom>
          <a:noFill/>
        </p:spPr>
        <p:txBody>
          <a:bodyPr wrap="none" rtlCol="0">
            <a:spAutoFit/>
          </a:bodyPr>
          <a:lstStyle/>
          <a:p>
            <a:pPr algn="ctr"/>
            <a:r>
              <a:rPr lang="en-US" dirty="0"/>
              <a:t>SSOP</a:t>
            </a:r>
          </a:p>
          <a:p>
            <a:pPr algn="ctr"/>
            <a:r>
              <a:rPr lang="en-US" dirty="0"/>
              <a:t>416.11-416.16</a:t>
            </a:r>
          </a:p>
        </p:txBody>
      </p:sp>
      <p:sp>
        <p:nvSpPr>
          <p:cNvPr id="17" name="TextBox 16"/>
          <p:cNvSpPr txBox="1"/>
          <p:nvPr/>
        </p:nvSpPr>
        <p:spPr>
          <a:xfrm>
            <a:off x="3409395" y="5633769"/>
            <a:ext cx="2242923" cy="923330"/>
          </a:xfrm>
          <a:prstGeom prst="rect">
            <a:avLst/>
          </a:prstGeom>
          <a:noFill/>
        </p:spPr>
        <p:txBody>
          <a:bodyPr wrap="none" rtlCol="0">
            <a:spAutoFit/>
          </a:bodyPr>
          <a:lstStyle/>
          <a:p>
            <a:pPr algn="ctr"/>
            <a:r>
              <a:rPr lang="en-US" dirty="0"/>
              <a:t>SPS</a:t>
            </a:r>
          </a:p>
          <a:p>
            <a:pPr algn="ctr"/>
            <a:r>
              <a:rPr lang="en-US" dirty="0"/>
              <a:t>416.1-416.5</a:t>
            </a:r>
          </a:p>
          <a:p>
            <a:pPr algn="ctr"/>
            <a:r>
              <a:rPr lang="en-US" dirty="0"/>
              <a:t>Sanitary Dressing</a:t>
            </a:r>
          </a:p>
        </p:txBody>
      </p:sp>
      <p:sp>
        <p:nvSpPr>
          <p:cNvPr id="18" name="TextBox 17"/>
          <p:cNvSpPr txBox="1"/>
          <p:nvPr/>
        </p:nvSpPr>
        <p:spPr>
          <a:xfrm>
            <a:off x="6019800" y="5495270"/>
            <a:ext cx="1667444" cy="923330"/>
          </a:xfrm>
          <a:prstGeom prst="rect">
            <a:avLst/>
          </a:prstGeom>
          <a:noFill/>
        </p:spPr>
        <p:txBody>
          <a:bodyPr wrap="none" rtlCol="0">
            <a:spAutoFit/>
          </a:bodyPr>
          <a:lstStyle/>
          <a:p>
            <a:pPr algn="ctr"/>
            <a:r>
              <a:rPr lang="en-US" dirty="0"/>
              <a:t>Other</a:t>
            </a:r>
          </a:p>
          <a:p>
            <a:pPr algn="ctr"/>
            <a:r>
              <a:rPr lang="en-US" dirty="0"/>
              <a:t>Pre-requisite</a:t>
            </a:r>
          </a:p>
          <a:p>
            <a:pPr algn="ctr"/>
            <a:r>
              <a:rPr lang="en-US" dirty="0"/>
              <a:t>Programs</a:t>
            </a:r>
          </a:p>
        </p:txBody>
      </p:sp>
      <p:cxnSp>
        <p:nvCxnSpPr>
          <p:cNvPr id="20" name="Straight Connector 19"/>
          <p:cNvCxnSpPr/>
          <p:nvPr/>
        </p:nvCxnSpPr>
        <p:spPr>
          <a:xfrm>
            <a:off x="3505200" y="3312795"/>
            <a:ext cx="0" cy="1762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28805" y="3312794"/>
            <a:ext cx="59871" cy="176212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43095" y="4018716"/>
            <a:ext cx="857927" cy="369332"/>
          </a:xfrm>
          <a:prstGeom prst="rect">
            <a:avLst/>
          </a:prstGeom>
          <a:noFill/>
        </p:spPr>
        <p:txBody>
          <a:bodyPr wrap="none" rtlCol="0">
            <a:spAutoFit/>
          </a:bodyPr>
          <a:lstStyle/>
          <a:p>
            <a:r>
              <a:rPr lang="en-US" dirty="0"/>
              <a:t>417.3</a:t>
            </a:r>
          </a:p>
        </p:txBody>
      </p:sp>
      <p:sp>
        <p:nvSpPr>
          <p:cNvPr id="29" name="TextBox 28"/>
          <p:cNvSpPr txBox="1"/>
          <p:nvPr/>
        </p:nvSpPr>
        <p:spPr>
          <a:xfrm>
            <a:off x="3962400" y="4009191"/>
            <a:ext cx="857927" cy="369332"/>
          </a:xfrm>
          <a:prstGeom prst="rect">
            <a:avLst/>
          </a:prstGeom>
          <a:noFill/>
        </p:spPr>
        <p:txBody>
          <a:bodyPr wrap="none" rtlCol="0">
            <a:spAutoFit/>
          </a:bodyPr>
          <a:lstStyle/>
          <a:p>
            <a:r>
              <a:rPr lang="en-US" dirty="0"/>
              <a:t>417.4</a:t>
            </a:r>
          </a:p>
        </p:txBody>
      </p:sp>
      <p:sp>
        <p:nvSpPr>
          <p:cNvPr id="30" name="TextBox 29"/>
          <p:cNvSpPr txBox="1"/>
          <p:nvPr/>
        </p:nvSpPr>
        <p:spPr>
          <a:xfrm>
            <a:off x="5715000" y="4018716"/>
            <a:ext cx="857927" cy="369332"/>
          </a:xfrm>
          <a:prstGeom prst="rect">
            <a:avLst/>
          </a:prstGeom>
          <a:noFill/>
        </p:spPr>
        <p:txBody>
          <a:bodyPr wrap="none" rtlCol="0">
            <a:spAutoFit/>
          </a:bodyPr>
          <a:lstStyle/>
          <a:p>
            <a:r>
              <a:rPr lang="en-US" dirty="0"/>
              <a:t>417.5</a:t>
            </a:r>
          </a:p>
        </p:txBody>
      </p:sp>
      <p:sp>
        <p:nvSpPr>
          <p:cNvPr id="31" name="TextBox 30"/>
          <p:cNvSpPr txBox="1"/>
          <p:nvPr/>
        </p:nvSpPr>
        <p:spPr>
          <a:xfrm>
            <a:off x="3049764" y="2438222"/>
            <a:ext cx="857927" cy="369332"/>
          </a:xfrm>
          <a:prstGeom prst="rect">
            <a:avLst/>
          </a:prstGeom>
          <a:noFill/>
        </p:spPr>
        <p:txBody>
          <a:bodyPr wrap="none" rtlCol="0">
            <a:spAutoFit/>
          </a:bodyPr>
          <a:lstStyle/>
          <a:p>
            <a:r>
              <a:rPr lang="en-US" dirty="0"/>
              <a:t>417.2</a:t>
            </a:r>
          </a:p>
        </p:txBody>
      </p:sp>
      <p:cxnSp>
        <p:nvCxnSpPr>
          <p:cNvPr id="33" name="Straight Connector 32"/>
          <p:cNvCxnSpPr/>
          <p:nvPr/>
        </p:nvCxnSpPr>
        <p:spPr>
          <a:xfrm flipH="1">
            <a:off x="4310181" y="1529715"/>
            <a:ext cx="4881" cy="17830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648200" y="2362200"/>
            <a:ext cx="857927" cy="369332"/>
          </a:xfrm>
          <a:prstGeom prst="rect">
            <a:avLst/>
          </a:prstGeom>
          <a:noFill/>
        </p:spPr>
        <p:txBody>
          <a:bodyPr wrap="none" rtlCol="0">
            <a:spAutoFit/>
          </a:bodyPr>
          <a:lstStyle/>
          <a:p>
            <a:r>
              <a:rPr lang="en-US" dirty="0"/>
              <a:t>417.6</a:t>
            </a:r>
          </a:p>
        </p:txBody>
      </p:sp>
      <p:sp>
        <p:nvSpPr>
          <p:cNvPr id="37" name="TextBox 36"/>
          <p:cNvSpPr txBox="1"/>
          <p:nvPr/>
        </p:nvSpPr>
        <p:spPr>
          <a:xfrm>
            <a:off x="3842448" y="769620"/>
            <a:ext cx="925703" cy="646331"/>
          </a:xfrm>
          <a:prstGeom prst="rect">
            <a:avLst/>
          </a:prstGeom>
          <a:noFill/>
        </p:spPr>
        <p:txBody>
          <a:bodyPr wrap="none" rtlCol="0">
            <a:spAutoFit/>
          </a:bodyPr>
          <a:lstStyle/>
          <a:p>
            <a:pPr algn="ctr"/>
            <a:r>
              <a:rPr lang="en-US" dirty="0"/>
              <a:t>Food</a:t>
            </a:r>
          </a:p>
          <a:p>
            <a:pPr algn="ctr"/>
            <a:r>
              <a:rPr lang="en-US" dirty="0"/>
              <a:t>Safety</a:t>
            </a:r>
          </a:p>
        </p:txBody>
      </p:sp>
      <p:sp>
        <p:nvSpPr>
          <p:cNvPr id="38" name="TextBox 37"/>
          <p:cNvSpPr txBox="1"/>
          <p:nvPr/>
        </p:nvSpPr>
        <p:spPr>
          <a:xfrm>
            <a:off x="139152" y="304800"/>
            <a:ext cx="3050984" cy="1815882"/>
          </a:xfrm>
          <a:prstGeom prst="rect">
            <a:avLst/>
          </a:prstGeom>
          <a:noFill/>
        </p:spPr>
        <p:txBody>
          <a:bodyPr wrap="square" rtlCol="0">
            <a:spAutoFit/>
          </a:bodyPr>
          <a:lstStyle/>
          <a:p>
            <a:pPr algn="ctr"/>
            <a:r>
              <a:rPr lang="en-US" sz="2800" dirty="0"/>
              <a:t>The Food Safety Pyramid</a:t>
            </a:r>
          </a:p>
          <a:p>
            <a:pPr algn="ctr"/>
            <a:r>
              <a:rPr lang="en-US" sz="2800" dirty="0"/>
              <a:t>Or System</a:t>
            </a:r>
          </a:p>
          <a:p>
            <a:endParaRPr lang="en-US" sz="2800" dirty="0"/>
          </a:p>
        </p:txBody>
      </p:sp>
      <p:sp>
        <p:nvSpPr>
          <p:cNvPr id="39" name="TextBox 38"/>
          <p:cNvSpPr txBox="1"/>
          <p:nvPr/>
        </p:nvSpPr>
        <p:spPr>
          <a:xfrm>
            <a:off x="1189209" y="6479143"/>
            <a:ext cx="6424964" cy="369332"/>
          </a:xfrm>
          <a:prstGeom prst="rect">
            <a:avLst/>
          </a:prstGeom>
          <a:noFill/>
        </p:spPr>
        <p:txBody>
          <a:bodyPr wrap="none" rtlCol="0">
            <a:spAutoFit/>
          </a:bodyPr>
          <a:lstStyle/>
          <a:p>
            <a:r>
              <a:rPr lang="en-US" dirty="0"/>
              <a:t>All of this may be used to support decisions in the HA</a:t>
            </a:r>
          </a:p>
        </p:txBody>
      </p:sp>
      <p:pic>
        <p:nvPicPr>
          <p:cNvPr id="8" name="Audio 7">
            <a:hlinkClick r:id="" action="ppaction://media"/>
            <a:extLst>
              <a:ext uri="{FF2B5EF4-FFF2-40B4-BE49-F238E27FC236}">
                <a16:creationId xmlns:a16="http://schemas.microsoft.com/office/drawing/2014/main" id="{5CD2471B-2195-4B2D-8C3E-E041EB4A115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87889551"/>
      </p:ext>
    </p:extLst>
  </p:cSld>
  <p:clrMapOvr>
    <a:masterClrMapping/>
  </p:clrMapOvr>
  <mc:AlternateContent xmlns:mc="http://schemas.openxmlformats.org/markup-compatibility/2006">
    <mc:Choice xmlns:p14="http://schemas.microsoft.com/office/powerpoint/2010/main" Requires="p14">
      <p:transition spd="slow" p14:dur="2000" advTm="111595"/>
    </mc:Choice>
    <mc:Fallback>
      <p:transition spd="slow" advTm="11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18">
                                            <p:txEl>
                                              <p:pRg st="0" end="0"/>
                                            </p:txEl>
                                          </p:spTgt>
                                        </p:tgtEl>
                                      </p:cBhvr>
                                    </p:animEffect>
                                    <p:anim calcmode="lin" valueType="num">
                                      <p:cBhvr>
                                        <p:cTn id="11"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12" dur="1000"/>
                                        <p:tgtEl>
                                          <p:spTgt spid="18">
                                            <p:txEl>
                                              <p:pRg st="0" end="0"/>
                                            </p:tx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18">
                                            <p:txEl>
                                              <p:pRg st="0" end="0"/>
                                            </p:txEl>
                                          </p:spTgt>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18">
                                            <p:txEl>
                                              <p:pRg st="1" end="1"/>
                                            </p:txEl>
                                          </p:spTgt>
                                        </p:tgtEl>
                                      </p:cBhvr>
                                    </p:animEffect>
                                    <p:anim calcmode="lin" valueType="num">
                                      <p:cBhvr>
                                        <p:cTn id="16" dur="1000"/>
                                        <p:tgtEl>
                                          <p:spTgt spid="18">
                                            <p:txEl>
                                              <p:pRg st="1" end="1"/>
                                            </p:txEl>
                                          </p:spTgt>
                                        </p:tgtEl>
                                        <p:attrNameLst>
                                          <p:attrName>ppt_x</p:attrName>
                                        </p:attrNameLst>
                                      </p:cBhvr>
                                      <p:tavLst>
                                        <p:tav tm="0">
                                          <p:val>
                                            <p:strVal val="ppt_x"/>
                                          </p:val>
                                        </p:tav>
                                        <p:tav tm="100000">
                                          <p:val>
                                            <p:strVal val="ppt_x"/>
                                          </p:val>
                                        </p:tav>
                                      </p:tavLst>
                                    </p:anim>
                                    <p:anim calcmode="lin" valueType="num">
                                      <p:cBhvr>
                                        <p:cTn id="17" dur="1000"/>
                                        <p:tgtEl>
                                          <p:spTgt spid="18">
                                            <p:txEl>
                                              <p:pRg st="1" end="1"/>
                                            </p:tx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18">
                                            <p:txEl>
                                              <p:pRg st="1" end="1"/>
                                            </p:txEl>
                                          </p:spTgt>
                                        </p:tgtEl>
                                        <p:attrNameLst>
                                          <p:attrName>style.visibility</p:attrName>
                                        </p:attrNameLst>
                                      </p:cBhvr>
                                      <p:to>
                                        <p:strVal val="hidden"/>
                                      </p:to>
                                    </p:set>
                                  </p:childTnLst>
                                </p:cTn>
                              </p:par>
                              <p:par>
                                <p:cTn id="19" presetID="42" presetClass="exit" presetSubtype="0" fill="hold" nodeType="withEffect">
                                  <p:stCondLst>
                                    <p:cond delay="0"/>
                                  </p:stCondLst>
                                  <p:childTnLst>
                                    <p:animEffect transition="out" filter="fade">
                                      <p:cBhvr>
                                        <p:cTn id="20" dur="1000"/>
                                        <p:tgtEl>
                                          <p:spTgt spid="18">
                                            <p:txEl>
                                              <p:pRg st="2" end="2"/>
                                            </p:txEl>
                                          </p:spTgt>
                                        </p:tgtEl>
                                      </p:cBhvr>
                                    </p:animEffect>
                                    <p:anim calcmode="lin" valueType="num">
                                      <p:cBhvr>
                                        <p:cTn id="21" dur="1000"/>
                                        <p:tgtEl>
                                          <p:spTgt spid="18">
                                            <p:txEl>
                                              <p:pRg st="2" end="2"/>
                                            </p:txEl>
                                          </p:spTgt>
                                        </p:tgtEl>
                                        <p:attrNameLst>
                                          <p:attrName>ppt_x</p:attrName>
                                        </p:attrNameLst>
                                      </p:cBhvr>
                                      <p:tavLst>
                                        <p:tav tm="0">
                                          <p:val>
                                            <p:strVal val="ppt_x"/>
                                          </p:val>
                                        </p:tav>
                                        <p:tav tm="100000">
                                          <p:val>
                                            <p:strVal val="ppt_x"/>
                                          </p:val>
                                        </p:tav>
                                      </p:tavLst>
                                    </p:anim>
                                    <p:anim calcmode="lin" valueType="num">
                                      <p:cBhvr>
                                        <p:cTn id="22" dur="1000"/>
                                        <p:tgtEl>
                                          <p:spTgt spid="18">
                                            <p:txEl>
                                              <p:pRg st="2" end="2"/>
                                            </p:txEl>
                                          </p:spTgt>
                                        </p:tgtEl>
                                        <p:attrNameLst>
                                          <p:attrName>ppt_y</p:attrName>
                                        </p:attrNameLst>
                                      </p:cBhvr>
                                      <p:tavLst>
                                        <p:tav tm="0">
                                          <p:val>
                                            <p:strVal val="ppt_y"/>
                                          </p:val>
                                        </p:tav>
                                        <p:tav tm="100000">
                                          <p:val>
                                            <p:strVal val="ppt_y+.1"/>
                                          </p:val>
                                        </p:tav>
                                      </p:tavLst>
                                    </p:anim>
                                    <p:set>
                                      <p:cBhvr>
                                        <p:cTn id="23" dur="1" fill="hold">
                                          <p:stCondLst>
                                            <p:cond delay="999"/>
                                          </p:stCondLst>
                                        </p:cTn>
                                        <p:tgtEl>
                                          <p:spTgt spid="18">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30">
                                            <p:txEl>
                                              <p:pRg st="0" end="0"/>
                                            </p:txEl>
                                          </p:spTgt>
                                        </p:tgtEl>
                                      </p:cBhvr>
                                    </p:animEffect>
                                    <p:anim calcmode="lin" valueType="num">
                                      <p:cBhvr>
                                        <p:cTn id="28" dur="1000"/>
                                        <p:tgtEl>
                                          <p:spTgt spid="30">
                                            <p:txEl>
                                              <p:pRg st="0" end="0"/>
                                            </p:txEl>
                                          </p:spTgt>
                                        </p:tgtEl>
                                        <p:attrNameLst>
                                          <p:attrName>ppt_x</p:attrName>
                                        </p:attrNameLst>
                                      </p:cBhvr>
                                      <p:tavLst>
                                        <p:tav tm="0">
                                          <p:val>
                                            <p:strVal val="ppt_x"/>
                                          </p:val>
                                        </p:tav>
                                        <p:tav tm="100000">
                                          <p:val>
                                            <p:strVal val="ppt_x"/>
                                          </p:val>
                                        </p:tav>
                                      </p:tavLst>
                                    </p:anim>
                                    <p:anim calcmode="lin" valueType="num">
                                      <p:cBhvr>
                                        <p:cTn id="29" dur="1000"/>
                                        <p:tgtEl>
                                          <p:spTgt spid="30">
                                            <p:txEl>
                                              <p:pRg st="0" end="0"/>
                                            </p:txEl>
                                          </p:spTgt>
                                        </p:tgtEl>
                                        <p:attrNameLst>
                                          <p:attrName>ppt_y</p:attrName>
                                        </p:attrNameLst>
                                      </p:cBhvr>
                                      <p:tavLst>
                                        <p:tav tm="0">
                                          <p:val>
                                            <p:strVal val="ppt_y"/>
                                          </p:val>
                                        </p:tav>
                                        <p:tav tm="100000">
                                          <p:val>
                                            <p:strVal val="ppt_y+.1"/>
                                          </p:val>
                                        </p:tav>
                                      </p:tavLst>
                                    </p:anim>
                                    <p:set>
                                      <p:cBhvr>
                                        <p:cTn id="30" dur="1" fill="hold">
                                          <p:stCondLst>
                                            <p:cond delay="999"/>
                                          </p:stCondLst>
                                        </p:cTn>
                                        <p:tgtEl>
                                          <p:spTgt spid="30">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9">
                                            <p:txEl>
                                              <p:pRg st="0" end="0"/>
                                            </p:txEl>
                                          </p:spTgt>
                                        </p:tgtEl>
                                      </p:cBhvr>
                                    </p:animEffect>
                                    <p:anim calcmode="lin" valueType="num">
                                      <p:cBhvr>
                                        <p:cTn id="35" dur="1000"/>
                                        <p:tgtEl>
                                          <p:spTgt spid="29">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29">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29">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31">
                                            <p:txEl>
                                              <p:pRg st="0" end="0"/>
                                            </p:txEl>
                                          </p:spTgt>
                                        </p:tgtEl>
                                      </p:cBhvr>
                                    </p:animEffect>
                                    <p:anim calcmode="lin" valueType="num">
                                      <p:cBhvr>
                                        <p:cTn id="42" dur="1000"/>
                                        <p:tgtEl>
                                          <p:spTgt spid="31">
                                            <p:txEl>
                                              <p:pRg st="0" end="0"/>
                                            </p:txEl>
                                          </p:spTgt>
                                        </p:tgtEl>
                                        <p:attrNameLst>
                                          <p:attrName>ppt_x</p:attrName>
                                        </p:attrNameLst>
                                      </p:cBhvr>
                                      <p:tavLst>
                                        <p:tav tm="0">
                                          <p:val>
                                            <p:strVal val="ppt_x"/>
                                          </p:val>
                                        </p:tav>
                                        <p:tav tm="100000">
                                          <p:val>
                                            <p:strVal val="ppt_x"/>
                                          </p:val>
                                        </p:tav>
                                      </p:tavLst>
                                    </p:anim>
                                    <p:anim calcmode="lin" valueType="num">
                                      <p:cBhvr>
                                        <p:cTn id="43" dur="1000"/>
                                        <p:tgtEl>
                                          <p:spTgt spid="31">
                                            <p:txEl>
                                              <p:pRg st="0" end="0"/>
                                            </p:txEl>
                                          </p:spTgt>
                                        </p:tgtEl>
                                        <p:attrNameLst>
                                          <p:attrName>ppt_y</p:attrName>
                                        </p:attrNameLst>
                                      </p:cBhvr>
                                      <p:tavLst>
                                        <p:tav tm="0">
                                          <p:val>
                                            <p:strVal val="ppt_y"/>
                                          </p:val>
                                        </p:tav>
                                        <p:tav tm="100000">
                                          <p:val>
                                            <p:strVal val="ppt_y+.1"/>
                                          </p:val>
                                        </p:tav>
                                      </p:tavLst>
                                    </p:anim>
                                    <p:set>
                                      <p:cBhvr>
                                        <p:cTn id="44" dur="1" fill="hold">
                                          <p:stCondLst>
                                            <p:cond delay="999"/>
                                          </p:stCondLst>
                                        </p:cTn>
                                        <p:tgtEl>
                                          <p:spTgt spid="31">
                                            <p:txEl>
                                              <p:pRg st="0" end="0"/>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36">
                                            <p:txEl>
                                              <p:pRg st="0" end="0"/>
                                            </p:txEl>
                                          </p:spTgt>
                                        </p:tgtEl>
                                      </p:cBhvr>
                                    </p:animEffect>
                                    <p:anim calcmode="lin" valueType="num">
                                      <p:cBhvr>
                                        <p:cTn id="49" dur="1000"/>
                                        <p:tgtEl>
                                          <p:spTgt spid="36">
                                            <p:txEl>
                                              <p:pRg st="0" end="0"/>
                                            </p:txEl>
                                          </p:spTgt>
                                        </p:tgtEl>
                                        <p:attrNameLst>
                                          <p:attrName>ppt_x</p:attrName>
                                        </p:attrNameLst>
                                      </p:cBhvr>
                                      <p:tavLst>
                                        <p:tav tm="0">
                                          <p:val>
                                            <p:strVal val="ppt_x"/>
                                          </p:val>
                                        </p:tav>
                                        <p:tav tm="100000">
                                          <p:val>
                                            <p:strVal val="ppt_x"/>
                                          </p:val>
                                        </p:tav>
                                      </p:tavLst>
                                    </p:anim>
                                    <p:anim calcmode="lin" valueType="num">
                                      <p:cBhvr>
                                        <p:cTn id="50" dur="1000"/>
                                        <p:tgtEl>
                                          <p:spTgt spid="36">
                                            <p:txEl>
                                              <p:pRg st="0" end="0"/>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36">
                                            <p:txEl>
                                              <p:pRg st="0" end="0"/>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37">
                                            <p:txEl>
                                              <p:pRg st="0" end="0"/>
                                            </p:txEl>
                                          </p:spTgt>
                                        </p:tgtEl>
                                      </p:cBhvr>
                                    </p:animEffect>
                                    <p:anim calcmode="lin" valueType="num">
                                      <p:cBhvr>
                                        <p:cTn id="56" dur="1000"/>
                                        <p:tgtEl>
                                          <p:spTgt spid="37">
                                            <p:txEl>
                                              <p:pRg st="0" end="0"/>
                                            </p:txEl>
                                          </p:spTgt>
                                        </p:tgtEl>
                                        <p:attrNameLst>
                                          <p:attrName>ppt_x</p:attrName>
                                        </p:attrNameLst>
                                      </p:cBhvr>
                                      <p:tavLst>
                                        <p:tav tm="0">
                                          <p:val>
                                            <p:strVal val="ppt_x"/>
                                          </p:val>
                                        </p:tav>
                                        <p:tav tm="100000">
                                          <p:val>
                                            <p:strVal val="ppt_x"/>
                                          </p:val>
                                        </p:tav>
                                      </p:tavLst>
                                    </p:anim>
                                    <p:anim calcmode="lin" valueType="num">
                                      <p:cBhvr>
                                        <p:cTn id="57" dur="1000"/>
                                        <p:tgtEl>
                                          <p:spTgt spid="37">
                                            <p:txEl>
                                              <p:pRg st="0" end="0"/>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37">
                                            <p:txEl>
                                              <p:pRg st="0" end="0"/>
                                            </p:txEl>
                                          </p:spTgt>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37">
                                            <p:txEl>
                                              <p:pRg st="1" end="1"/>
                                            </p:txEl>
                                          </p:spTgt>
                                        </p:tgtEl>
                                      </p:cBhvr>
                                    </p:animEffect>
                                    <p:anim calcmode="lin" valueType="num">
                                      <p:cBhvr>
                                        <p:cTn id="61" dur="1000"/>
                                        <p:tgtEl>
                                          <p:spTgt spid="37">
                                            <p:txEl>
                                              <p:pRg st="1" end="1"/>
                                            </p:txEl>
                                          </p:spTgt>
                                        </p:tgtEl>
                                        <p:attrNameLst>
                                          <p:attrName>ppt_x</p:attrName>
                                        </p:attrNameLst>
                                      </p:cBhvr>
                                      <p:tavLst>
                                        <p:tav tm="0">
                                          <p:val>
                                            <p:strVal val="ppt_x"/>
                                          </p:val>
                                        </p:tav>
                                        <p:tav tm="100000">
                                          <p:val>
                                            <p:strVal val="ppt_x"/>
                                          </p:val>
                                        </p:tav>
                                      </p:tavLst>
                                    </p:anim>
                                    <p:anim calcmode="lin" valueType="num">
                                      <p:cBhvr>
                                        <p:cTn id="62" dur="1000"/>
                                        <p:tgtEl>
                                          <p:spTgt spid="37">
                                            <p:txEl>
                                              <p:pRg st="1" end="1"/>
                                            </p:txEl>
                                          </p:spTgt>
                                        </p:tgtEl>
                                        <p:attrNameLst>
                                          <p:attrName>ppt_y</p:attrName>
                                        </p:attrNameLst>
                                      </p:cBhvr>
                                      <p:tavLst>
                                        <p:tav tm="0">
                                          <p:val>
                                            <p:strVal val="ppt_y"/>
                                          </p:val>
                                        </p:tav>
                                        <p:tav tm="100000">
                                          <p:val>
                                            <p:strVal val="ppt_y+.1"/>
                                          </p:val>
                                        </p:tav>
                                      </p:tavLst>
                                    </p:anim>
                                    <p:set>
                                      <p:cBhvr>
                                        <p:cTn id="63" dur="1" fill="hold">
                                          <p:stCondLst>
                                            <p:cond delay="999"/>
                                          </p:stCondLst>
                                        </p:cTn>
                                        <p:tgtEl>
                                          <p:spTgt spid="3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6">
            <a:extLst>
              <a:ext uri="{FF2B5EF4-FFF2-40B4-BE49-F238E27FC236}">
                <a16:creationId xmlns:a16="http://schemas.microsoft.com/office/drawing/2014/main" id="{4DD4E31F-601C-4CF9-8910-143B2AB09422}"/>
              </a:ext>
            </a:extLst>
          </p:cNvPr>
          <p:cNvSpPr txBox="1">
            <a:spLocks noChangeArrowheads="1"/>
          </p:cNvSpPr>
          <p:nvPr/>
        </p:nvSpPr>
        <p:spPr bwMode="auto">
          <a:xfrm>
            <a:off x="2325688" y="361950"/>
            <a:ext cx="46624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2800"/>
              <a:t>The Six-Shooter Incident</a:t>
            </a:r>
          </a:p>
        </p:txBody>
      </p:sp>
      <p:sp>
        <p:nvSpPr>
          <p:cNvPr id="89092" name="Text Box 7">
            <a:extLst>
              <a:ext uri="{FF2B5EF4-FFF2-40B4-BE49-F238E27FC236}">
                <a16:creationId xmlns:a16="http://schemas.microsoft.com/office/drawing/2014/main" id="{0EB0601F-FADC-4D15-9B61-8B0D173C8BF0}"/>
              </a:ext>
            </a:extLst>
          </p:cNvPr>
          <p:cNvSpPr txBox="1">
            <a:spLocks noChangeArrowheads="1"/>
          </p:cNvSpPr>
          <p:nvPr/>
        </p:nvSpPr>
        <p:spPr bwMode="auto">
          <a:xfrm>
            <a:off x="0" y="304800"/>
            <a:ext cx="75565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3200"/>
              <a:t>    </a:t>
            </a:r>
          </a:p>
        </p:txBody>
      </p:sp>
      <p:pic>
        <p:nvPicPr>
          <p:cNvPr id="3" name="Picture 2">
            <a:extLst>
              <a:ext uri="{FF2B5EF4-FFF2-40B4-BE49-F238E27FC236}">
                <a16:creationId xmlns:a16="http://schemas.microsoft.com/office/drawing/2014/main" id="{41DAE949-8491-4388-86A3-E6EF61C55EA8}"/>
              </a:ext>
            </a:extLst>
          </p:cNvPr>
          <p:cNvPicPr>
            <a:picLocks noChangeAspect="1"/>
          </p:cNvPicPr>
          <p:nvPr/>
        </p:nvPicPr>
        <p:blipFill>
          <a:blip r:embed="rId5"/>
          <a:stretch>
            <a:fillRect/>
          </a:stretch>
        </p:blipFill>
        <p:spPr>
          <a:xfrm>
            <a:off x="0" y="898768"/>
            <a:ext cx="9144000" cy="5959232"/>
          </a:xfrm>
          <a:prstGeom prst="rect">
            <a:avLst/>
          </a:prstGeom>
        </p:spPr>
      </p:pic>
      <p:pic>
        <p:nvPicPr>
          <p:cNvPr id="4" name="Audio 3">
            <a:hlinkClick r:id="" action="ppaction://media"/>
            <a:extLst>
              <a:ext uri="{FF2B5EF4-FFF2-40B4-BE49-F238E27FC236}">
                <a16:creationId xmlns:a16="http://schemas.microsoft.com/office/drawing/2014/main" id="{F8385AD6-02F2-494B-B2AF-321564A1A0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58"/>
    </mc:Choice>
    <mc:Fallback>
      <p:transition spd="slow" advTm="6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20939B0-0055-4633-A994-000E8D07FF8B}"/>
              </a:ext>
            </a:extLst>
          </p:cNvPr>
          <p:cNvSpPr>
            <a:spLocks noGrp="1" noChangeArrowheads="1"/>
          </p:cNvSpPr>
          <p:nvPr>
            <p:ph type="title"/>
          </p:nvPr>
        </p:nvSpPr>
        <p:spPr/>
        <p:txBody>
          <a:bodyPr/>
          <a:lstStyle/>
          <a:p>
            <a:pPr algn="ctr" eaLnBrk="1" hangingPunct="1"/>
            <a:r>
              <a:rPr lang="en-US" altLang="en-US"/>
              <a:t>The Six-Shooter Incident</a:t>
            </a:r>
          </a:p>
        </p:txBody>
      </p:sp>
      <p:sp>
        <p:nvSpPr>
          <p:cNvPr id="90115" name="Rectangle 3">
            <a:extLst>
              <a:ext uri="{FF2B5EF4-FFF2-40B4-BE49-F238E27FC236}">
                <a16:creationId xmlns:a16="http://schemas.microsoft.com/office/drawing/2014/main" id="{44B4104E-5629-45C7-A085-5430E5272976}"/>
              </a:ext>
            </a:extLst>
          </p:cNvPr>
          <p:cNvSpPr>
            <a:spLocks noGrp="1" noChangeArrowheads="1"/>
          </p:cNvSpPr>
          <p:nvPr>
            <p:ph type="body" idx="1"/>
          </p:nvPr>
        </p:nvSpPr>
        <p:spPr/>
        <p:txBody>
          <a:bodyPr/>
          <a:lstStyle/>
          <a:p>
            <a:pPr eaLnBrk="1" hangingPunct="1"/>
            <a:r>
              <a:rPr lang="en-US" altLang="en-US" sz="3200" dirty="0"/>
              <a:t>You are doing a FSA a large high-speed beef slaughter/processing operation.</a:t>
            </a:r>
          </a:p>
          <a:p>
            <a:pPr eaLnBrk="1" hangingPunct="1"/>
            <a:r>
              <a:rPr lang="en-US" altLang="en-US" sz="3200" dirty="0"/>
              <a:t>You are on the processing side and are doing a direct observation verification of the establishment’s sampling of combos of trim for O157:H7.</a:t>
            </a:r>
          </a:p>
          <a:p>
            <a:pPr eaLnBrk="1" hangingPunct="1">
              <a:buFont typeface="Wingdings" panose="05000000000000000000" pitchFamily="2" charset="2"/>
              <a:buNone/>
            </a:pPr>
            <a:endParaRPr lang="en-US" altLang="en-US" dirty="0"/>
          </a:p>
        </p:txBody>
      </p:sp>
      <p:pic>
        <p:nvPicPr>
          <p:cNvPr id="3" name="Audio 2">
            <a:hlinkClick r:id="" action="ppaction://media"/>
            <a:extLst>
              <a:ext uri="{FF2B5EF4-FFF2-40B4-BE49-F238E27FC236}">
                <a16:creationId xmlns:a16="http://schemas.microsoft.com/office/drawing/2014/main" id="{17357E54-9C39-4A62-BEE7-2A42E2D8D9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877"/>
    </mc:Choice>
    <mc:Fallback>
      <p:transition spd="slow" advTm="3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21B5B4A-AF8A-439A-AB58-59DA4CEC93F6}"/>
              </a:ext>
            </a:extLst>
          </p:cNvPr>
          <p:cNvSpPr>
            <a:spLocks noGrp="1" noChangeArrowheads="1"/>
          </p:cNvSpPr>
          <p:nvPr>
            <p:ph type="title"/>
          </p:nvPr>
        </p:nvSpPr>
        <p:spPr>
          <a:xfrm>
            <a:off x="457200" y="114300"/>
            <a:ext cx="8229600" cy="952500"/>
          </a:xfrm>
        </p:spPr>
        <p:txBody>
          <a:bodyPr/>
          <a:lstStyle/>
          <a:p>
            <a:pPr algn="ctr" eaLnBrk="1" hangingPunct="1"/>
            <a:r>
              <a:rPr lang="en-US" altLang="en-US" dirty="0"/>
              <a:t>The Six-Shooter Incident</a:t>
            </a:r>
          </a:p>
        </p:txBody>
      </p:sp>
      <p:sp>
        <p:nvSpPr>
          <p:cNvPr id="91139" name="Rectangle 3">
            <a:extLst>
              <a:ext uri="{FF2B5EF4-FFF2-40B4-BE49-F238E27FC236}">
                <a16:creationId xmlns:a16="http://schemas.microsoft.com/office/drawing/2014/main" id="{28857E07-15D5-4508-9615-5906CCED1D2E}"/>
              </a:ext>
            </a:extLst>
          </p:cNvPr>
          <p:cNvSpPr>
            <a:spLocks noGrp="1" noChangeArrowheads="1"/>
          </p:cNvSpPr>
          <p:nvPr>
            <p:ph type="body" idx="1"/>
          </p:nvPr>
        </p:nvSpPr>
        <p:spPr>
          <a:xfrm>
            <a:off x="152400" y="1066800"/>
            <a:ext cx="8763000" cy="5105400"/>
          </a:xfrm>
        </p:spPr>
        <p:txBody>
          <a:bodyPr>
            <a:normAutofit lnSpcReduction="10000"/>
          </a:bodyPr>
          <a:lstStyle/>
          <a:p>
            <a:pPr eaLnBrk="1" hangingPunct="1">
              <a:lnSpc>
                <a:spcPct val="90000"/>
              </a:lnSpc>
            </a:pPr>
            <a:r>
              <a:rPr lang="en-US" altLang="en-US" sz="3200" dirty="0"/>
              <a:t>The number of O157:H7 + lots of trim has been increasing over the last month.</a:t>
            </a:r>
          </a:p>
          <a:p>
            <a:pPr eaLnBrk="1" hangingPunct="1">
              <a:lnSpc>
                <a:spcPct val="90000"/>
              </a:lnSpc>
            </a:pPr>
            <a:r>
              <a:rPr lang="en-US" altLang="en-US" sz="3200" dirty="0"/>
              <a:t>The establishment is investigating as part of a reassessment but has made no changes.</a:t>
            </a:r>
          </a:p>
          <a:p>
            <a:pPr eaLnBrk="1" hangingPunct="1">
              <a:lnSpc>
                <a:spcPct val="90000"/>
              </a:lnSpc>
            </a:pPr>
            <a:r>
              <a:rPr lang="en-US" altLang="en-US" sz="3200" dirty="0"/>
              <a:t>You ask the QA in the area when sampling for O157:H7 will occur and are informed that all product in the area at this time is not destined for use in raw, non-intact product, but there will be some soon.</a:t>
            </a:r>
          </a:p>
        </p:txBody>
      </p:sp>
      <p:pic>
        <p:nvPicPr>
          <p:cNvPr id="2" name="Audio 1">
            <a:hlinkClick r:id="" action="ppaction://media"/>
            <a:extLst>
              <a:ext uri="{FF2B5EF4-FFF2-40B4-BE49-F238E27FC236}">
                <a16:creationId xmlns:a16="http://schemas.microsoft.com/office/drawing/2014/main" id="{6D58CF0A-EA8F-4BF9-949D-72D8B9806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116"/>
    </mc:Choice>
    <mc:Fallback>
      <p:transition spd="slow" advTm="7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058F428-084F-491B-9D52-AD614464788E}"/>
              </a:ext>
            </a:extLst>
          </p:cNvPr>
          <p:cNvSpPr>
            <a:spLocks noGrp="1" noChangeArrowheads="1"/>
          </p:cNvSpPr>
          <p:nvPr>
            <p:ph type="title"/>
          </p:nvPr>
        </p:nvSpPr>
        <p:spPr/>
        <p:txBody>
          <a:bodyPr/>
          <a:lstStyle/>
          <a:p>
            <a:pPr algn="ctr" eaLnBrk="1" hangingPunct="1"/>
            <a:r>
              <a:rPr lang="en-US" altLang="en-US"/>
              <a:t>The Six-Shooter Incident</a:t>
            </a:r>
          </a:p>
        </p:txBody>
      </p:sp>
      <p:sp>
        <p:nvSpPr>
          <p:cNvPr id="92163" name="Rectangle 3">
            <a:extLst>
              <a:ext uri="{FF2B5EF4-FFF2-40B4-BE49-F238E27FC236}">
                <a16:creationId xmlns:a16="http://schemas.microsoft.com/office/drawing/2014/main" id="{B1A234DD-4B6A-4723-B05D-89275765B8F1}"/>
              </a:ext>
            </a:extLst>
          </p:cNvPr>
          <p:cNvSpPr>
            <a:spLocks noGrp="1" noChangeArrowheads="1"/>
          </p:cNvSpPr>
          <p:nvPr>
            <p:ph type="body" idx="1"/>
          </p:nvPr>
        </p:nvSpPr>
        <p:spPr/>
        <p:txBody>
          <a:bodyPr>
            <a:normAutofit/>
          </a:bodyPr>
          <a:lstStyle/>
          <a:p>
            <a:pPr eaLnBrk="1" hangingPunct="1">
              <a:lnSpc>
                <a:spcPct val="90000"/>
              </a:lnSpc>
            </a:pPr>
            <a:r>
              <a:rPr lang="en-US" altLang="en-US" sz="3200" dirty="0"/>
              <a:t>While waiting, you observe that the establishment is also sampling all trim using a “six shooter” to core sample each combo of trim so that the percentage of lean and fat can be determined.</a:t>
            </a:r>
          </a:p>
          <a:p>
            <a:pPr eaLnBrk="1" hangingPunct="1">
              <a:lnSpc>
                <a:spcPct val="90000"/>
              </a:lnSpc>
            </a:pPr>
            <a:r>
              <a:rPr lang="en-US" altLang="en-US" sz="3200" dirty="0"/>
              <a:t>You know that this same device is used to sample trim destined for raw, non-intact product.</a:t>
            </a:r>
          </a:p>
        </p:txBody>
      </p:sp>
      <p:pic>
        <p:nvPicPr>
          <p:cNvPr id="2" name="Audio 1">
            <a:hlinkClick r:id="" action="ppaction://media"/>
            <a:extLst>
              <a:ext uri="{FF2B5EF4-FFF2-40B4-BE49-F238E27FC236}">
                <a16:creationId xmlns:a16="http://schemas.microsoft.com/office/drawing/2014/main" id="{EFA7597F-AF33-448C-9FD8-7D9B14684C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621"/>
    </mc:Choice>
    <mc:Fallback>
      <p:transition spd="slow" advTm="3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EB71F322-7B2C-470D-B933-CA6081B41103}"/>
              </a:ext>
            </a:extLst>
          </p:cNvPr>
          <p:cNvSpPr>
            <a:spLocks noGrp="1" noChangeArrowheads="1"/>
          </p:cNvSpPr>
          <p:nvPr>
            <p:ph type="title"/>
          </p:nvPr>
        </p:nvSpPr>
        <p:spPr/>
        <p:txBody>
          <a:bodyPr/>
          <a:lstStyle/>
          <a:p>
            <a:pPr algn="ctr" eaLnBrk="1" hangingPunct="1"/>
            <a:r>
              <a:rPr lang="en-US" altLang="en-US"/>
              <a:t>The Six-Shooter Incident</a:t>
            </a:r>
          </a:p>
        </p:txBody>
      </p:sp>
      <p:sp>
        <p:nvSpPr>
          <p:cNvPr id="93187" name="Rectangle 3">
            <a:extLst>
              <a:ext uri="{FF2B5EF4-FFF2-40B4-BE49-F238E27FC236}">
                <a16:creationId xmlns:a16="http://schemas.microsoft.com/office/drawing/2014/main" id="{B2074D81-1162-4E21-9035-F03CC9A80077}"/>
              </a:ext>
            </a:extLst>
          </p:cNvPr>
          <p:cNvSpPr>
            <a:spLocks noGrp="1" noChangeArrowheads="1"/>
          </p:cNvSpPr>
          <p:nvPr>
            <p:ph type="body" idx="1"/>
          </p:nvPr>
        </p:nvSpPr>
        <p:spPr/>
        <p:txBody>
          <a:bodyPr>
            <a:normAutofit/>
          </a:bodyPr>
          <a:lstStyle/>
          <a:p>
            <a:pPr eaLnBrk="1" hangingPunct="1">
              <a:lnSpc>
                <a:spcPct val="90000"/>
              </a:lnSpc>
            </a:pPr>
            <a:r>
              <a:rPr lang="en-US" altLang="en-US" sz="3200" dirty="0"/>
              <a:t>You observe the six stainless steel tubes descend into the combo of trim destined for cooking, thus sampling the combo. </a:t>
            </a:r>
          </a:p>
          <a:p>
            <a:pPr eaLnBrk="1" hangingPunct="1">
              <a:lnSpc>
                <a:spcPct val="90000"/>
              </a:lnSpc>
            </a:pPr>
            <a:r>
              <a:rPr lang="en-US" altLang="en-US" sz="3200" dirty="0"/>
              <a:t>The sample is then expelled into sample bags using air under pressure.</a:t>
            </a:r>
          </a:p>
          <a:p>
            <a:pPr eaLnBrk="1" hangingPunct="1">
              <a:lnSpc>
                <a:spcPct val="90000"/>
              </a:lnSpc>
            </a:pPr>
            <a:r>
              <a:rPr lang="en-US" altLang="en-US" sz="3200" dirty="0"/>
              <a:t>The next combo is similarly sampled.</a:t>
            </a:r>
          </a:p>
        </p:txBody>
      </p:sp>
      <p:pic>
        <p:nvPicPr>
          <p:cNvPr id="3" name="Audio 2">
            <a:hlinkClick r:id="" action="ppaction://media"/>
            <a:extLst>
              <a:ext uri="{FF2B5EF4-FFF2-40B4-BE49-F238E27FC236}">
                <a16:creationId xmlns:a16="http://schemas.microsoft.com/office/drawing/2014/main" id="{682CFB30-6F07-4D29-A217-68521BF214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694"/>
    </mc:Choice>
    <mc:Fallback>
      <p:transition spd="slow" advTm="2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055A2C5-3593-422D-9BDE-1B4936593446}"/>
              </a:ext>
            </a:extLst>
          </p:cNvPr>
          <p:cNvSpPr>
            <a:spLocks noGrp="1" noChangeArrowheads="1"/>
          </p:cNvSpPr>
          <p:nvPr>
            <p:ph type="title"/>
          </p:nvPr>
        </p:nvSpPr>
        <p:spPr/>
        <p:txBody>
          <a:bodyPr/>
          <a:lstStyle/>
          <a:p>
            <a:pPr algn="ctr" eaLnBrk="1" hangingPunct="1"/>
            <a:r>
              <a:rPr lang="en-US" altLang="en-US"/>
              <a:t>The Six-Shooter Incident</a:t>
            </a:r>
          </a:p>
        </p:txBody>
      </p:sp>
      <p:sp>
        <p:nvSpPr>
          <p:cNvPr id="94211" name="Rectangle 3">
            <a:extLst>
              <a:ext uri="{FF2B5EF4-FFF2-40B4-BE49-F238E27FC236}">
                <a16:creationId xmlns:a16="http://schemas.microsoft.com/office/drawing/2014/main" id="{BE78431C-2C37-4BA3-BF4C-20E7DDC5704B}"/>
              </a:ext>
            </a:extLst>
          </p:cNvPr>
          <p:cNvSpPr>
            <a:spLocks noGrp="1" noChangeArrowheads="1"/>
          </p:cNvSpPr>
          <p:nvPr>
            <p:ph type="body" idx="1"/>
          </p:nvPr>
        </p:nvSpPr>
        <p:spPr/>
        <p:txBody>
          <a:bodyPr/>
          <a:lstStyle/>
          <a:p>
            <a:pPr eaLnBrk="1" hangingPunct="1"/>
            <a:r>
              <a:rPr lang="en-US" altLang="en-US" sz="3200" dirty="0"/>
              <a:t>Do you foresee any problems with this?</a:t>
            </a:r>
          </a:p>
          <a:p>
            <a:pPr eaLnBrk="1" hangingPunct="1"/>
            <a:r>
              <a:rPr lang="en-US" altLang="en-US" sz="3200" dirty="0"/>
              <a:t>Might this be a noncompliance?</a:t>
            </a:r>
          </a:p>
          <a:p>
            <a:pPr eaLnBrk="1" hangingPunct="1"/>
            <a:r>
              <a:rPr lang="en-US" altLang="en-US" sz="3200" dirty="0"/>
              <a:t>Is there potentially more noncompliance?</a:t>
            </a:r>
          </a:p>
          <a:p>
            <a:pPr eaLnBrk="1" hangingPunct="1"/>
            <a:r>
              <a:rPr lang="en-US" altLang="en-US" sz="3200" dirty="0"/>
              <a:t>What questions would you need answered to make that determination?</a:t>
            </a:r>
          </a:p>
          <a:p>
            <a:pPr eaLnBrk="1" hangingPunct="1"/>
            <a:endParaRPr lang="en-US" altLang="en-US" dirty="0"/>
          </a:p>
        </p:txBody>
      </p:sp>
      <p:pic>
        <p:nvPicPr>
          <p:cNvPr id="3" name="Audio 2">
            <a:hlinkClick r:id="" action="ppaction://media"/>
            <a:extLst>
              <a:ext uri="{FF2B5EF4-FFF2-40B4-BE49-F238E27FC236}">
                <a16:creationId xmlns:a16="http://schemas.microsoft.com/office/drawing/2014/main" id="{BC42E4C9-4BF9-45FB-9625-186D489F369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44409"/>
    </mc:Choice>
    <mc:Fallback>
      <p:transition spd="slow" advTm="24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animEffect transition="in" filter="fade">
                                      <p:cBhvr>
                                        <p:cTn id="11" dur="1000"/>
                                        <p:tgtEl>
                                          <p:spTgt spid="94211">
                                            <p:txEl>
                                              <p:pRg st="1" end="1"/>
                                            </p:txEl>
                                          </p:spTgt>
                                        </p:tgtEl>
                                      </p:cBhvr>
                                    </p:animEffect>
                                    <p:anim calcmode="lin" valueType="num">
                                      <p:cBhvr>
                                        <p:cTn id="12" dur="10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942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4211">
                                            <p:txEl>
                                              <p:pRg st="2" end="2"/>
                                            </p:txEl>
                                          </p:spTgt>
                                        </p:tgtEl>
                                        <p:attrNameLst>
                                          <p:attrName>style.visibility</p:attrName>
                                        </p:attrNameLst>
                                      </p:cBhvr>
                                      <p:to>
                                        <p:strVal val="visible"/>
                                      </p:to>
                                    </p:set>
                                    <p:animEffect transition="in" filter="fade">
                                      <p:cBhvr>
                                        <p:cTn id="18" dur="1000"/>
                                        <p:tgtEl>
                                          <p:spTgt spid="94211">
                                            <p:txEl>
                                              <p:pRg st="2" end="2"/>
                                            </p:txEl>
                                          </p:spTgt>
                                        </p:tgtEl>
                                      </p:cBhvr>
                                    </p:animEffect>
                                    <p:anim calcmode="lin" valueType="num">
                                      <p:cBhvr>
                                        <p:cTn id="19" dur="10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42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4211">
                                            <p:txEl>
                                              <p:pRg st="3" end="3"/>
                                            </p:txEl>
                                          </p:spTgt>
                                        </p:tgtEl>
                                        <p:attrNameLst>
                                          <p:attrName>style.visibility</p:attrName>
                                        </p:attrNameLst>
                                      </p:cBhvr>
                                      <p:to>
                                        <p:strVal val="visible"/>
                                      </p:to>
                                    </p:set>
                                    <p:animEffect transition="in" filter="fade">
                                      <p:cBhvr>
                                        <p:cTn id="25" dur="1000"/>
                                        <p:tgtEl>
                                          <p:spTgt spid="94211">
                                            <p:txEl>
                                              <p:pRg st="3" end="3"/>
                                            </p:txEl>
                                          </p:spTgt>
                                        </p:tgtEl>
                                      </p:cBhvr>
                                    </p:animEffect>
                                    <p:anim calcmode="lin" valueType="num">
                                      <p:cBhvr>
                                        <p:cTn id="26" dur="10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42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58</a:t>
            </a:fld>
            <a:endParaRPr lang="en-US" dirty="0"/>
          </a:p>
        </p:txBody>
      </p:sp>
      <p:grpSp>
        <p:nvGrpSpPr>
          <p:cNvPr id="3" name="Group 2"/>
          <p:cNvGrpSpPr>
            <a:grpSpLocks/>
          </p:cNvGrpSpPr>
          <p:nvPr/>
        </p:nvGrpSpPr>
        <p:grpSpPr bwMode="auto">
          <a:xfrm>
            <a:off x="228600" y="9525"/>
            <a:ext cx="8153400" cy="6848475"/>
            <a:chOff x="1248" y="240"/>
            <a:chExt cx="4176" cy="3595"/>
          </a:xfrm>
        </p:grpSpPr>
        <p:sp>
          <p:nvSpPr>
            <p:cNvPr id="4"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yr4"/>
            <p:cNvSpPr>
              <a:spLocks noEditPoints="1" noChangeArrowheads="1"/>
            </p:cNvSpPr>
            <p:nvPr/>
          </p:nvSpPr>
          <p:spPr bwMode="auto">
            <a:xfrm>
              <a:off x="1248" y="2899"/>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dirty="0"/>
                <a:t>      </a:t>
              </a:r>
            </a:p>
          </p:txBody>
        </p:sp>
      </p:grpSp>
      <p:cxnSp>
        <p:nvCxnSpPr>
          <p:cNvPr id="9" name="Straight Connector 8"/>
          <p:cNvCxnSpPr/>
          <p:nvPr/>
        </p:nvCxnSpPr>
        <p:spPr>
          <a:xfrm>
            <a:off x="3352800" y="5074920"/>
            <a:ext cx="0" cy="1773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5084445"/>
            <a:ext cx="76200" cy="176403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89209" y="5643294"/>
            <a:ext cx="1930337" cy="646331"/>
          </a:xfrm>
          <a:prstGeom prst="rect">
            <a:avLst/>
          </a:prstGeom>
          <a:noFill/>
        </p:spPr>
        <p:txBody>
          <a:bodyPr wrap="none" rtlCol="0">
            <a:spAutoFit/>
          </a:bodyPr>
          <a:lstStyle/>
          <a:p>
            <a:pPr algn="ctr"/>
            <a:r>
              <a:rPr lang="en-US" dirty="0"/>
              <a:t>SSOP</a:t>
            </a:r>
          </a:p>
          <a:p>
            <a:pPr algn="ctr"/>
            <a:r>
              <a:rPr lang="en-US" dirty="0"/>
              <a:t>416.11-416.16</a:t>
            </a:r>
          </a:p>
        </p:txBody>
      </p:sp>
      <p:sp>
        <p:nvSpPr>
          <p:cNvPr id="17" name="TextBox 16"/>
          <p:cNvSpPr txBox="1"/>
          <p:nvPr/>
        </p:nvSpPr>
        <p:spPr>
          <a:xfrm>
            <a:off x="3409395" y="5633769"/>
            <a:ext cx="2242923" cy="923330"/>
          </a:xfrm>
          <a:prstGeom prst="rect">
            <a:avLst/>
          </a:prstGeom>
          <a:noFill/>
        </p:spPr>
        <p:txBody>
          <a:bodyPr wrap="none" rtlCol="0">
            <a:spAutoFit/>
          </a:bodyPr>
          <a:lstStyle/>
          <a:p>
            <a:pPr algn="ctr"/>
            <a:r>
              <a:rPr lang="en-US" dirty="0"/>
              <a:t>SPS</a:t>
            </a:r>
          </a:p>
          <a:p>
            <a:pPr algn="ctr"/>
            <a:r>
              <a:rPr lang="en-US" dirty="0"/>
              <a:t>416.1-416.5</a:t>
            </a:r>
          </a:p>
          <a:p>
            <a:pPr algn="ctr"/>
            <a:r>
              <a:rPr lang="en-US" dirty="0"/>
              <a:t>Sanitary Dressing</a:t>
            </a:r>
          </a:p>
        </p:txBody>
      </p:sp>
      <p:sp>
        <p:nvSpPr>
          <p:cNvPr id="18" name="TextBox 17"/>
          <p:cNvSpPr txBox="1"/>
          <p:nvPr/>
        </p:nvSpPr>
        <p:spPr>
          <a:xfrm>
            <a:off x="6019800" y="5495270"/>
            <a:ext cx="1667444" cy="923330"/>
          </a:xfrm>
          <a:prstGeom prst="rect">
            <a:avLst/>
          </a:prstGeom>
          <a:noFill/>
        </p:spPr>
        <p:txBody>
          <a:bodyPr wrap="none" rtlCol="0">
            <a:spAutoFit/>
          </a:bodyPr>
          <a:lstStyle/>
          <a:p>
            <a:pPr algn="ctr"/>
            <a:r>
              <a:rPr lang="en-US" dirty="0"/>
              <a:t>Other</a:t>
            </a:r>
          </a:p>
          <a:p>
            <a:pPr algn="ctr"/>
            <a:r>
              <a:rPr lang="en-US" dirty="0"/>
              <a:t>Pre-requisite</a:t>
            </a:r>
          </a:p>
          <a:p>
            <a:pPr algn="ctr"/>
            <a:r>
              <a:rPr lang="en-US" dirty="0"/>
              <a:t>Programs</a:t>
            </a:r>
          </a:p>
        </p:txBody>
      </p:sp>
      <p:cxnSp>
        <p:nvCxnSpPr>
          <p:cNvPr id="20" name="Straight Connector 19"/>
          <p:cNvCxnSpPr/>
          <p:nvPr/>
        </p:nvCxnSpPr>
        <p:spPr>
          <a:xfrm>
            <a:off x="3505200" y="3312795"/>
            <a:ext cx="0" cy="1762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28805" y="3312794"/>
            <a:ext cx="59871" cy="176212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43095" y="4018716"/>
            <a:ext cx="857927" cy="369332"/>
          </a:xfrm>
          <a:prstGeom prst="rect">
            <a:avLst/>
          </a:prstGeom>
          <a:noFill/>
        </p:spPr>
        <p:txBody>
          <a:bodyPr wrap="none" rtlCol="0">
            <a:spAutoFit/>
          </a:bodyPr>
          <a:lstStyle/>
          <a:p>
            <a:r>
              <a:rPr lang="en-US" dirty="0"/>
              <a:t>417.3</a:t>
            </a:r>
          </a:p>
        </p:txBody>
      </p:sp>
      <p:sp>
        <p:nvSpPr>
          <p:cNvPr id="29" name="TextBox 28"/>
          <p:cNvSpPr txBox="1"/>
          <p:nvPr/>
        </p:nvSpPr>
        <p:spPr>
          <a:xfrm>
            <a:off x="3962400" y="4009191"/>
            <a:ext cx="857927" cy="369332"/>
          </a:xfrm>
          <a:prstGeom prst="rect">
            <a:avLst/>
          </a:prstGeom>
          <a:noFill/>
        </p:spPr>
        <p:txBody>
          <a:bodyPr wrap="none" rtlCol="0">
            <a:spAutoFit/>
          </a:bodyPr>
          <a:lstStyle/>
          <a:p>
            <a:r>
              <a:rPr lang="en-US" dirty="0"/>
              <a:t>417.4</a:t>
            </a:r>
          </a:p>
        </p:txBody>
      </p:sp>
      <p:sp>
        <p:nvSpPr>
          <p:cNvPr id="30" name="TextBox 29"/>
          <p:cNvSpPr txBox="1"/>
          <p:nvPr/>
        </p:nvSpPr>
        <p:spPr>
          <a:xfrm>
            <a:off x="5715000" y="4018716"/>
            <a:ext cx="857927" cy="369332"/>
          </a:xfrm>
          <a:prstGeom prst="rect">
            <a:avLst/>
          </a:prstGeom>
          <a:noFill/>
        </p:spPr>
        <p:txBody>
          <a:bodyPr wrap="none" rtlCol="0">
            <a:spAutoFit/>
          </a:bodyPr>
          <a:lstStyle/>
          <a:p>
            <a:r>
              <a:rPr lang="en-US" dirty="0"/>
              <a:t>417.5</a:t>
            </a:r>
          </a:p>
        </p:txBody>
      </p:sp>
      <p:sp>
        <p:nvSpPr>
          <p:cNvPr id="31" name="TextBox 30"/>
          <p:cNvSpPr txBox="1"/>
          <p:nvPr/>
        </p:nvSpPr>
        <p:spPr>
          <a:xfrm>
            <a:off x="3076236" y="2362200"/>
            <a:ext cx="857927" cy="369332"/>
          </a:xfrm>
          <a:prstGeom prst="rect">
            <a:avLst/>
          </a:prstGeom>
          <a:noFill/>
        </p:spPr>
        <p:txBody>
          <a:bodyPr wrap="none" rtlCol="0">
            <a:spAutoFit/>
          </a:bodyPr>
          <a:lstStyle/>
          <a:p>
            <a:r>
              <a:rPr lang="en-US" dirty="0"/>
              <a:t>417.2</a:t>
            </a:r>
          </a:p>
        </p:txBody>
      </p:sp>
      <p:cxnSp>
        <p:nvCxnSpPr>
          <p:cNvPr id="33" name="Straight Connector 32"/>
          <p:cNvCxnSpPr/>
          <p:nvPr/>
        </p:nvCxnSpPr>
        <p:spPr>
          <a:xfrm flipH="1">
            <a:off x="4310181" y="1529715"/>
            <a:ext cx="4881" cy="17830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648200" y="2362200"/>
            <a:ext cx="857927" cy="369332"/>
          </a:xfrm>
          <a:prstGeom prst="rect">
            <a:avLst/>
          </a:prstGeom>
          <a:noFill/>
        </p:spPr>
        <p:txBody>
          <a:bodyPr wrap="none" rtlCol="0">
            <a:spAutoFit/>
          </a:bodyPr>
          <a:lstStyle/>
          <a:p>
            <a:r>
              <a:rPr lang="en-US" dirty="0"/>
              <a:t>417.6</a:t>
            </a:r>
          </a:p>
        </p:txBody>
      </p:sp>
      <p:sp>
        <p:nvSpPr>
          <p:cNvPr id="37" name="TextBox 36"/>
          <p:cNvSpPr txBox="1"/>
          <p:nvPr/>
        </p:nvSpPr>
        <p:spPr>
          <a:xfrm>
            <a:off x="3842448" y="769620"/>
            <a:ext cx="925703" cy="646331"/>
          </a:xfrm>
          <a:prstGeom prst="rect">
            <a:avLst/>
          </a:prstGeom>
          <a:noFill/>
        </p:spPr>
        <p:txBody>
          <a:bodyPr wrap="none" rtlCol="0">
            <a:spAutoFit/>
          </a:bodyPr>
          <a:lstStyle/>
          <a:p>
            <a:pPr algn="ctr"/>
            <a:r>
              <a:rPr lang="en-US" dirty="0"/>
              <a:t>Food</a:t>
            </a:r>
          </a:p>
          <a:p>
            <a:pPr algn="ctr"/>
            <a:r>
              <a:rPr lang="en-US" dirty="0"/>
              <a:t>Safety</a:t>
            </a:r>
          </a:p>
        </p:txBody>
      </p:sp>
      <p:sp>
        <p:nvSpPr>
          <p:cNvPr id="38" name="TextBox 37"/>
          <p:cNvSpPr txBox="1"/>
          <p:nvPr/>
        </p:nvSpPr>
        <p:spPr>
          <a:xfrm>
            <a:off x="139152" y="304800"/>
            <a:ext cx="3050984" cy="1815882"/>
          </a:xfrm>
          <a:prstGeom prst="rect">
            <a:avLst/>
          </a:prstGeom>
          <a:noFill/>
        </p:spPr>
        <p:txBody>
          <a:bodyPr wrap="square" rtlCol="0">
            <a:spAutoFit/>
          </a:bodyPr>
          <a:lstStyle/>
          <a:p>
            <a:pPr algn="ctr"/>
            <a:r>
              <a:rPr lang="en-US" sz="2800" dirty="0"/>
              <a:t>The Food Safety Pyramid</a:t>
            </a:r>
          </a:p>
          <a:p>
            <a:pPr algn="ctr"/>
            <a:r>
              <a:rPr lang="en-US" sz="2800" dirty="0"/>
              <a:t>Or System</a:t>
            </a:r>
          </a:p>
          <a:p>
            <a:endParaRPr lang="en-US" sz="2800" dirty="0"/>
          </a:p>
        </p:txBody>
      </p:sp>
      <p:sp>
        <p:nvSpPr>
          <p:cNvPr id="39" name="TextBox 38"/>
          <p:cNvSpPr txBox="1"/>
          <p:nvPr/>
        </p:nvSpPr>
        <p:spPr>
          <a:xfrm>
            <a:off x="1189209" y="6479143"/>
            <a:ext cx="6424964" cy="369332"/>
          </a:xfrm>
          <a:prstGeom prst="rect">
            <a:avLst/>
          </a:prstGeom>
          <a:noFill/>
        </p:spPr>
        <p:txBody>
          <a:bodyPr wrap="none" rtlCol="0">
            <a:spAutoFit/>
          </a:bodyPr>
          <a:lstStyle/>
          <a:p>
            <a:r>
              <a:rPr lang="en-US" dirty="0"/>
              <a:t>All of this may be used to support decisions in the HA</a:t>
            </a:r>
          </a:p>
        </p:txBody>
      </p:sp>
      <p:pic>
        <p:nvPicPr>
          <p:cNvPr id="8" name="Audio 7">
            <a:hlinkClick r:id="" action="ppaction://media"/>
            <a:extLst>
              <a:ext uri="{FF2B5EF4-FFF2-40B4-BE49-F238E27FC236}">
                <a16:creationId xmlns:a16="http://schemas.microsoft.com/office/drawing/2014/main" id="{9D7A698F-FA41-4CEF-A5F6-B921D2E2BC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00576550"/>
      </p:ext>
    </p:extLst>
  </p:cSld>
  <p:clrMapOvr>
    <a:masterClrMapping/>
  </p:clrMapOvr>
  <mc:AlternateContent xmlns:mc="http://schemas.openxmlformats.org/markup-compatibility/2006">
    <mc:Choice xmlns:p14="http://schemas.microsoft.com/office/powerpoint/2010/main" Requires="p14">
      <p:transition spd="slow" p14:dur="2000" advTm="183599"/>
    </mc:Choice>
    <mc:Fallback>
      <p:transition spd="slow" advTm="18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16">
                                            <p:txEl>
                                              <p:pRg st="0" end="0"/>
                                            </p:txEl>
                                          </p:spTgt>
                                        </p:tgtEl>
                                      </p:cBhvr>
                                    </p:animEffect>
                                    <p:anim calcmode="lin" valueType="num">
                                      <p:cBhvr>
                                        <p:cTn id="11" dur="1000"/>
                                        <p:tgtEl>
                                          <p:spTgt spid="16">
                                            <p:txEl>
                                              <p:pRg st="0" end="0"/>
                                            </p:txEl>
                                          </p:spTgt>
                                        </p:tgtEl>
                                        <p:attrNameLst>
                                          <p:attrName>ppt_x</p:attrName>
                                        </p:attrNameLst>
                                      </p:cBhvr>
                                      <p:tavLst>
                                        <p:tav tm="0">
                                          <p:val>
                                            <p:strVal val="ppt_x"/>
                                          </p:val>
                                        </p:tav>
                                        <p:tav tm="100000">
                                          <p:val>
                                            <p:strVal val="ppt_x"/>
                                          </p:val>
                                        </p:tav>
                                      </p:tavLst>
                                    </p:anim>
                                    <p:anim calcmode="lin" valueType="num">
                                      <p:cBhvr>
                                        <p:cTn id="12" dur="1000"/>
                                        <p:tgtEl>
                                          <p:spTgt spid="16">
                                            <p:txEl>
                                              <p:pRg st="0" end="0"/>
                                            </p:tx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16">
                                            <p:txEl>
                                              <p:pRg st="0" end="0"/>
                                            </p:txEl>
                                          </p:spTgt>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16">
                                            <p:txEl>
                                              <p:pRg st="1" end="1"/>
                                            </p:txEl>
                                          </p:spTgt>
                                        </p:tgtEl>
                                      </p:cBhvr>
                                    </p:animEffect>
                                    <p:anim calcmode="lin" valueType="num">
                                      <p:cBhvr>
                                        <p:cTn id="16" dur="1000"/>
                                        <p:tgtEl>
                                          <p:spTgt spid="16">
                                            <p:txEl>
                                              <p:pRg st="1" end="1"/>
                                            </p:txEl>
                                          </p:spTgt>
                                        </p:tgtEl>
                                        <p:attrNameLst>
                                          <p:attrName>ppt_x</p:attrName>
                                        </p:attrNameLst>
                                      </p:cBhvr>
                                      <p:tavLst>
                                        <p:tav tm="0">
                                          <p:val>
                                            <p:strVal val="ppt_x"/>
                                          </p:val>
                                        </p:tav>
                                        <p:tav tm="100000">
                                          <p:val>
                                            <p:strVal val="ppt_x"/>
                                          </p:val>
                                        </p:tav>
                                      </p:tavLst>
                                    </p:anim>
                                    <p:anim calcmode="lin" valueType="num">
                                      <p:cBhvr>
                                        <p:cTn id="17" dur="1000"/>
                                        <p:tgtEl>
                                          <p:spTgt spid="16">
                                            <p:txEl>
                                              <p:pRg st="1" end="1"/>
                                            </p:tx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16">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0">
                                            <p:txEl>
                                              <p:pRg st="0" end="0"/>
                                            </p:txEl>
                                          </p:spTgt>
                                        </p:tgtEl>
                                      </p:cBhvr>
                                    </p:animEffect>
                                    <p:anim calcmode="lin" valueType="num">
                                      <p:cBhvr>
                                        <p:cTn id="23" dur="1000"/>
                                        <p:tgtEl>
                                          <p:spTgt spid="30">
                                            <p:txEl>
                                              <p:pRg st="0" end="0"/>
                                            </p:txEl>
                                          </p:spTgt>
                                        </p:tgtEl>
                                        <p:attrNameLst>
                                          <p:attrName>ppt_x</p:attrName>
                                        </p:attrNameLst>
                                      </p:cBhvr>
                                      <p:tavLst>
                                        <p:tav tm="0">
                                          <p:val>
                                            <p:strVal val="ppt_x"/>
                                          </p:val>
                                        </p:tav>
                                        <p:tav tm="100000">
                                          <p:val>
                                            <p:strVal val="ppt_x"/>
                                          </p:val>
                                        </p:tav>
                                      </p:tavLst>
                                    </p:anim>
                                    <p:anim calcmode="lin" valueType="num">
                                      <p:cBhvr>
                                        <p:cTn id="24" dur="1000"/>
                                        <p:tgtEl>
                                          <p:spTgt spid="30">
                                            <p:txEl>
                                              <p:pRg st="0" end="0"/>
                                            </p:txEl>
                                          </p:spTgt>
                                        </p:tgtEl>
                                        <p:attrNameLst>
                                          <p:attrName>ppt_y</p:attrName>
                                        </p:attrNameLst>
                                      </p:cBhvr>
                                      <p:tavLst>
                                        <p:tav tm="0">
                                          <p:val>
                                            <p:strVal val="ppt_y"/>
                                          </p:val>
                                        </p:tav>
                                        <p:tav tm="100000">
                                          <p:val>
                                            <p:strVal val="ppt_y+.1"/>
                                          </p:val>
                                        </p:tav>
                                      </p:tavLst>
                                    </p:anim>
                                    <p:set>
                                      <p:cBhvr>
                                        <p:cTn id="25" dur="1" fill="hold">
                                          <p:stCondLst>
                                            <p:cond delay="999"/>
                                          </p:stCondLst>
                                        </p:cTn>
                                        <p:tgtEl>
                                          <p:spTgt spid="30">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29">
                                            <p:txEl>
                                              <p:pRg st="0" end="0"/>
                                            </p:txEl>
                                          </p:spTgt>
                                        </p:tgtEl>
                                      </p:cBhvr>
                                    </p:animEffect>
                                    <p:anim calcmode="lin" valueType="num">
                                      <p:cBhvr>
                                        <p:cTn id="30" dur="1000"/>
                                        <p:tgtEl>
                                          <p:spTgt spid="29">
                                            <p:txEl>
                                              <p:pRg st="0" end="0"/>
                                            </p:txEl>
                                          </p:spTgt>
                                        </p:tgtEl>
                                        <p:attrNameLst>
                                          <p:attrName>ppt_x</p:attrName>
                                        </p:attrNameLst>
                                      </p:cBhvr>
                                      <p:tavLst>
                                        <p:tav tm="0">
                                          <p:val>
                                            <p:strVal val="ppt_x"/>
                                          </p:val>
                                        </p:tav>
                                        <p:tav tm="100000">
                                          <p:val>
                                            <p:strVal val="ppt_x"/>
                                          </p:val>
                                        </p:tav>
                                      </p:tavLst>
                                    </p:anim>
                                    <p:anim calcmode="lin" valueType="num">
                                      <p:cBhvr>
                                        <p:cTn id="31" dur="1000"/>
                                        <p:tgtEl>
                                          <p:spTgt spid="29">
                                            <p:txEl>
                                              <p:pRg st="0" end="0"/>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29">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31">
                                            <p:txEl>
                                              <p:pRg st="0" end="0"/>
                                            </p:txEl>
                                          </p:spTgt>
                                        </p:tgtEl>
                                      </p:cBhvr>
                                    </p:animEffect>
                                    <p:anim calcmode="lin" valueType="num">
                                      <p:cBhvr>
                                        <p:cTn id="37" dur="1000"/>
                                        <p:tgtEl>
                                          <p:spTgt spid="31">
                                            <p:txEl>
                                              <p:pRg st="0" end="0"/>
                                            </p:txEl>
                                          </p:spTgt>
                                        </p:tgtEl>
                                        <p:attrNameLst>
                                          <p:attrName>ppt_x</p:attrName>
                                        </p:attrNameLst>
                                      </p:cBhvr>
                                      <p:tavLst>
                                        <p:tav tm="0">
                                          <p:val>
                                            <p:strVal val="ppt_x"/>
                                          </p:val>
                                        </p:tav>
                                        <p:tav tm="100000">
                                          <p:val>
                                            <p:strVal val="ppt_x"/>
                                          </p:val>
                                        </p:tav>
                                      </p:tavLst>
                                    </p:anim>
                                    <p:anim calcmode="lin" valueType="num">
                                      <p:cBhvr>
                                        <p:cTn id="38" dur="1000"/>
                                        <p:tgtEl>
                                          <p:spTgt spid="31">
                                            <p:txEl>
                                              <p:pRg st="0" end="0"/>
                                            </p:txEl>
                                          </p:spTgt>
                                        </p:tgtEl>
                                        <p:attrNameLst>
                                          <p:attrName>ppt_y</p:attrName>
                                        </p:attrNameLst>
                                      </p:cBhvr>
                                      <p:tavLst>
                                        <p:tav tm="0">
                                          <p:val>
                                            <p:strVal val="ppt_y"/>
                                          </p:val>
                                        </p:tav>
                                        <p:tav tm="100000">
                                          <p:val>
                                            <p:strVal val="ppt_y+.1"/>
                                          </p:val>
                                        </p:tav>
                                      </p:tavLst>
                                    </p:anim>
                                    <p:set>
                                      <p:cBhvr>
                                        <p:cTn id="39" dur="1" fill="hold">
                                          <p:stCondLst>
                                            <p:cond delay="999"/>
                                          </p:stCondLst>
                                        </p:cTn>
                                        <p:tgtEl>
                                          <p:spTgt spid="31">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36">
                                            <p:txEl>
                                              <p:pRg st="0" end="0"/>
                                            </p:txEl>
                                          </p:spTgt>
                                        </p:tgtEl>
                                      </p:cBhvr>
                                    </p:animEffect>
                                    <p:anim calcmode="lin" valueType="num">
                                      <p:cBhvr>
                                        <p:cTn id="44" dur="1000"/>
                                        <p:tgtEl>
                                          <p:spTgt spid="36">
                                            <p:txEl>
                                              <p:pRg st="0" end="0"/>
                                            </p:txEl>
                                          </p:spTgt>
                                        </p:tgtEl>
                                        <p:attrNameLst>
                                          <p:attrName>ppt_x</p:attrName>
                                        </p:attrNameLst>
                                      </p:cBhvr>
                                      <p:tavLst>
                                        <p:tav tm="0">
                                          <p:val>
                                            <p:strVal val="ppt_x"/>
                                          </p:val>
                                        </p:tav>
                                        <p:tav tm="100000">
                                          <p:val>
                                            <p:strVal val="ppt_x"/>
                                          </p:val>
                                        </p:tav>
                                      </p:tavLst>
                                    </p:anim>
                                    <p:anim calcmode="lin" valueType="num">
                                      <p:cBhvr>
                                        <p:cTn id="45" dur="1000"/>
                                        <p:tgtEl>
                                          <p:spTgt spid="36">
                                            <p:txEl>
                                              <p:pRg st="0" end="0"/>
                                            </p:txEl>
                                          </p:spTgt>
                                        </p:tgtEl>
                                        <p:attrNameLst>
                                          <p:attrName>ppt_y</p:attrName>
                                        </p:attrNameLst>
                                      </p:cBhvr>
                                      <p:tavLst>
                                        <p:tav tm="0">
                                          <p:val>
                                            <p:strVal val="ppt_y"/>
                                          </p:val>
                                        </p:tav>
                                        <p:tav tm="100000">
                                          <p:val>
                                            <p:strVal val="ppt_y+.1"/>
                                          </p:val>
                                        </p:tav>
                                      </p:tavLst>
                                    </p:anim>
                                    <p:set>
                                      <p:cBhvr>
                                        <p:cTn id="46" dur="1" fill="hold">
                                          <p:stCondLst>
                                            <p:cond delay="999"/>
                                          </p:stCondLst>
                                        </p:cTn>
                                        <p:tgtEl>
                                          <p:spTgt spid="36">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000"/>
                                        <p:tgtEl>
                                          <p:spTgt spid="37">
                                            <p:txEl>
                                              <p:pRg st="0" end="0"/>
                                            </p:txEl>
                                          </p:spTgt>
                                        </p:tgtEl>
                                      </p:cBhvr>
                                    </p:animEffect>
                                    <p:anim calcmode="lin" valueType="num">
                                      <p:cBhvr>
                                        <p:cTn id="51" dur="1000"/>
                                        <p:tgtEl>
                                          <p:spTgt spid="37">
                                            <p:txEl>
                                              <p:pRg st="0" end="0"/>
                                            </p:txEl>
                                          </p:spTgt>
                                        </p:tgtEl>
                                        <p:attrNameLst>
                                          <p:attrName>ppt_x</p:attrName>
                                        </p:attrNameLst>
                                      </p:cBhvr>
                                      <p:tavLst>
                                        <p:tav tm="0">
                                          <p:val>
                                            <p:strVal val="ppt_x"/>
                                          </p:val>
                                        </p:tav>
                                        <p:tav tm="100000">
                                          <p:val>
                                            <p:strVal val="ppt_x"/>
                                          </p:val>
                                        </p:tav>
                                      </p:tavLst>
                                    </p:anim>
                                    <p:anim calcmode="lin" valueType="num">
                                      <p:cBhvr>
                                        <p:cTn id="52" dur="1000"/>
                                        <p:tgtEl>
                                          <p:spTgt spid="37">
                                            <p:txEl>
                                              <p:pRg st="0" end="0"/>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37">
                                            <p:txEl>
                                              <p:pRg st="0" end="0"/>
                                            </p:txEl>
                                          </p:spTgt>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7">
                                            <p:txEl>
                                              <p:pRg st="1" end="1"/>
                                            </p:txEl>
                                          </p:spTgt>
                                        </p:tgtEl>
                                      </p:cBhvr>
                                    </p:animEffect>
                                    <p:anim calcmode="lin" valueType="num">
                                      <p:cBhvr>
                                        <p:cTn id="56" dur="1000"/>
                                        <p:tgtEl>
                                          <p:spTgt spid="37">
                                            <p:txEl>
                                              <p:pRg st="1" end="1"/>
                                            </p:txEl>
                                          </p:spTgt>
                                        </p:tgtEl>
                                        <p:attrNameLst>
                                          <p:attrName>ppt_x</p:attrName>
                                        </p:attrNameLst>
                                      </p:cBhvr>
                                      <p:tavLst>
                                        <p:tav tm="0">
                                          <p:val>
                                            <p:strVal val="ppt_x"/>
                                          </p:val>
                                        </p:tav>
                                        <p:tav tm="100000">
                                          <p:val>
                                            <p:strVal val="ppt_x"/>
                                          </p:val>
                                        </p:tav>
                                      </p:tavLst>
                                    </p:anim>
                                    <p:anim calcmode="lin" valueType="num">
                                      <p:cBhvr>
                                        <p:cTn id="57" dur="1000"/>
                                        <p:tgtEl>
                                          <p:spTgt spid="37">
                                            <p:txEl>
                                              <p:pRg st="1" end="1"/>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3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4">
            <a:extLst>
              <a:ext uri="{FF2B5EF4-FFF2-40B4-BE49-F238E27FC236}">
                <a16:creationId xmlns:a16="http://schemas.microsoft.com/office/drawing/2014/main" id="{B8FAFEDF-892B-43A8-B8E3-B2BE9853D0B1}"/>
              </a:ext>
            </a:extLst>
          </p:cNvPr>
          <p:cNvSpPr txBox="1">
            <a:spLocks noChangeArrowheads="1"/>
          </p:cNvSpPr>
          <p:nvPr/>
        </p:nvSpPr>
        <p:spPr bwMode="auto">
          <a:xfrm>
            <a:off x="2057400" y="533400"/>
            <a:ext cx="5346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2800"/>
              <a:t>The Stacked Combo Incident</a:t>
            </a:r>
          </a:p>
        </p:txBody>
      </p:sp>
      <p:pic>
        <p:nvPicPr>
          <p:cNvPr id="5" name="Picture 4">
            <a:extLst>
              <a:ext uri="{FF2B5EF4-FFF2-40B4-BE49-F238E27FC236}">
                <a16:creationId xmlns:a16="http://schemas.microsoft.com/office/drawing/2014/main" id="{367BEC6C-57B3-4F8E-8389-55B5A763370F}"/>
              </a:ext>
            </a:extLst>
          </p:cNvPr>
          <p:cNvPicPr>
            <a:picLocks noChangeAspect="1"/>
          </p:cNvPicPr>
          <p:nvPr/>
        </p:nvPicPr>
        <p:blipFill>
          <a:blip r:embed="rId4"/>
          <a:stretch>
            <a:fillRect/>
          </a:stretch>
        </p:blipFill>
        <p:spPr>
          <a:xfrm>
            <a:off x="0" y="1143000"/>
            <a:ext cx="9144000" cy="5710756"/>
          </a:xfrm>
          <a:prstGeom prst="rect">
            <a:avLst/>
          </a:prstGeom>
        </p:spPr>
      </p:pic>
      <p:pic>
        <p:nvPicPr>
          <p:cNvPr id="6" name="Audio 5">
            <a:hlinkClick r:id="" action="ppaction://media"/>
            <a:extLst>
              <a:ext uri="{FF2B5EF4-FFF2-40B4-BE49-F238E27FC236}">
                <a16:creationId xmlns:a16="http://schemas.microsoft.com/office/drawing/2014/main" id="{9080677C-7609-4D05-AA52-CA176B873A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74"/>
    </mc:Choice>
    <mc:Fallback>
      <p:transition spd="slow" advTm="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FE1173F5-7E20-431B-B3F5-9DF94837FEB4}"/>
              </a:ext>
            </a:extLst>
          </p:cNvPr>
          <p:cNvSpPr>
            <a:spLocks noGrp="1" noChangeArrowheads="1"/>
          </p:cNvSpPr>
          <p:nvPr>
            <p:ph type="title"/>
          </p:nvPr>
        </p:nvSpPr>
        <p:spPr/>
        <p:txBody>
          <a:bodyPr/>
          <a:lstStyle/>
          <a:p>
            <a:pPr algn="ctr"/>
            <a:r>
              <a:rPr lang="en-US" altLang="en-US" sz="3200"/>
              <a:t>Noncompliance associated with </a:t>
            </a:r>
            <a:br>
              <a:rPr lang="en-US" altLang="en-US" sz="3200"/>
            </a:br>
            <a:r>
              <a:rPr lang="en-US" altLang="en-US" sz="3200"/>
              <a:t>the Regulatory Cascade</a:t>
            </a:r>
          </a:p>
        </p:txBody>
      </p:sp>
      <p:sp>
        <p:nvSpPr>
          <p:cNvPr id="135171" name="Rectangle 3">
            <a:extLst>
              <a:ext uri="{FF2B5EF4-FFF2-40B4-BE49-F238E27FC236}">
                <a16:creationId xmlns:a16="http://schemas.microsoft.com/office/drawing/2014/main" id="{89408CE2-B6A2-41E1-AFF3-F07064300C3D}"/>
              </a:ext>
            </a:extLst>
          </p:cNvPr>
          <p:cNvSpPr>
            <a:spLocks noGrp="1" noChangeArrowheads="1"/>
          </p:cNvSpPr>
          <p:nvPr>
            <p:ph type="body" idx="1"/>
          </p:nvPr>
        </p:nvSpPr>
        <p:spPr/>
        <p:txBody>
          <a:bodyPr/>
          <a:lstStyle/>
          <a:p>
            <a:r>
              <a:rPr lang="en-US" altLang="en-US" sz="3200" dirty="0"/>
              <a:t>For a trickle or stream of noncompliance to turn into a torrent and regulatory cascade of noncompliance it must be…</a:t>
            </a:r>
          </a:p>
          <a:p>
            <a:r>
              <a:rPr lang="en-US" altLang="en-US" sz="3200" dirty="0"/>
              <a:t>Serious in nature or leading to serious noncompliance</a:t>
            </a:r>
          </a:p>
          <a:p>
            <a:pPr lvl="1"/>
            <a:r>
              <a:rPr lang="en-US" altLang="en-US" sz="2800" dirty="0"/>
              <a:t>Capable of undermining the system and producing contaminated or adulterated product.</a:t>
            </a:r>
          </a:p>
        </p:txBody>
      </p:sp>
      <p:pic>
        <p:nvPicPr>
          <p:cNvPr id="2" name="Audio 1">
            <a:hlinkClick r:id="" action="ppaction://media"/>
            <a:extLst>
              <a:ext uri="{FF2B5EF4-FFF2-40B4-BE49-F238E27FC236}">
                <a16:creationId xmlns:a16="http://schemas.microsoft.com/office/drawing/2014/main" id="{C652281A-B464-471B-A4F0-E06D0E6C15A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3785"/>
    </mc:Choice>
    <mc:Fallback>
      <p:transition spd="slow" advTm="2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135171">
                                            <p:txEl>
                                              <p:pRg st="1" end="1"/>
                                            </p:txEl>
                                          </p:spTgt>
                                        </p:tgtEl>
                                        <p:attrNameLst>
                                          <p:attrName>style.visibility</p:attrName>
                                        </p:attrNameLst>
                                      </p:cBhvr>
                                      <p:to>
                                        <p:strVal val="visible"/>
                                      </p:to>
                                    </p:set>
                                    <p:animEffect transition="in" filter="fade">
                                      <p:cBhvr>
                                        <p:cTn id="11" dur="500"/>
                                        <p:tgtEl>
                                          <p:spTgt spid="135171">
                                            <p:txEl>
                                              <p:pRg st="1" end="1"/>
                                            </p:txEl>
                                          </p:spTgt>
                                        </p:tgtEl>
                                      </p:cBhvr>
                                    </p:animEffect>
                                    <p:anim calcmode="lin" valueType="num">
                                      <p:cBhvr>
                                        <p:cTn id="12"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1351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35171">
                                            <p:txEl>
                                              <p:pRg st="2" end="2"/>
                                            </p:txEl>
                                          </p:spTgt>
                                        </p:tgtEl>
                                        <p:attrNameLst>
                                          <p:attrName>style.visibility</p:attrName>
                                        </p:attrNameLst>
                                      </p:cBhvr>
                                      <p:to>
                                        <p:strVal val="visible"/>
                                      </p:to>
                                    </p:set>
                                    <p:animEffect transition="in" filter="fade">
                                      <p:cBhvr>
                                        <p:cTn id="18" dur="500"/>
                                        <p:tgtEl>
                                          <p:spTgt spid="135171">
                                            <p:txEl>
                                              <p:pRg st="2" end="2"/>
                                            </p:txEl>
                                          </p:spTgt>
                                        </p:tgtEl>
                                      </p:cBhvr>
                                    </p:animEffect>
                                    <p:anim calcmode="lin" valueType="num">
                                      <p:cBhvr>
                                        <p:cTn id="1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351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D85B9D6-698B-449B-837E-0F800682C967}"/>
              </a:ext>
            </a:extLst>
          </p:cNvPr>
          <p:cNvSpPr>
            <a:spLocks noGrp="1" noChangeArrowheads="1"/>
          </p:cNvSpPr>
          <p:nvPr>
            <p:ph type="title"/>
          </p:nvPr>
        </p:nvSpPr>
        <p:spPr/>
        <p:txBody>
          <a:bodyPr>
            <a:normAutofit fontScale="90000"/>
          </a:bodyPr>
          <a:lstStyle/>
          <a:p>
            <a:pPr algn="ctr" eaLnBrk="1" hangingPunct="1"/>
            <a:r>
              <a:rPr lang="en-US" altLang="en-US"/>
              <a:t>The Stacked Combo Incident</a:t>
            </a:r>
          </a:p>
        </p:txBody>
      </p:sp>
      <p:sp>
        <p:nvSpPr>
          <p:cNvPr id="101379" name="Rectangle 3">
            <a:extLst>
              <a:ext uri="{FF2B5EF4-FFF2-40B4-BE49-F238E27FC236}">
                <a16:creationId xmlns:a16="http://schemas.microsoft.com/office/drawing/2014/main" id="{97068AB2-FD16-4816-9BEB-9AA1E23A6F26}"/>
              </a:ext>
            </a:extLst>
          </p:cNvPr>
          <p:cNvSpPr>
            <a:spLocks noGrp="1" noChangeArrowheads="1"/>
          </p:cNvSpPr>
          <p:nvPr>
            <p:ph type="body" idx="1"/>
          </p:nvPr>
        </p:nvSpPr>
        <p:spPr>
          <a:xfrm>
            <a:off x="457200" y="1481328"/>
            <a:ext cx="8229600" cy="4690872"/>
          </a:xfrm>
        </p:spPr>
        <p:txBody>
          <a:bodyPr>
            <a:normAutofit lnSpcReduction="10000"/>
          </a:bodyPr>
          <a:lstStyle/>
          <a:p>
            <a:pPr eaLnBrk="1" hangingPunct="1"/>
            <a:r>
              <a:rPr lang="en-US" altLang="en-US" sz="3200" dirty="0"/>
              <a:t>You are conducting an FSA at a high-speed beef slaughter/processing operation and are on the processing side.</a:t>
            </a:r>
          </a:p>
          <a:p>
            <a:pPr eaLnBrk="1" hangingPunct="1"/>
            <a:r>
              <a:rPr lang="en-US" altLang="en-US" sz="3200" dirty="0"/>
              <a:t>You want to verify the establishment’s sampling of trim destined for grinding to be tested for O157:H7.</a:t>
            </a:r>
          </a:p>
          <a:p>
            <a:pPr eaLnBrk="1" hangingPunct="1"/>
            <a:r>
              <a:rPr lang="en-US" altLang="en-US" sz="3200" dirty="0"/>
              <a:t>There is a 0% STEC positive rate for trim.</a:t>
            </a:r>
          </a:p>
        </p:txBody>
      </p:sp>
      <p:pic>
        <p:nvPicPr>
          <p:cNvPr id="2" name="Audio 1">
            <a:hlinkClick r:id="" action="ppaction://media"/>
            <a:extLst>
              <a:ext uri="{FF2B5EF4-FFF2-40B4-BE49-F238E27FC236}">
                <a16:creationId xmlns:a16="http://schemas.microsoft.com/office/drawing/2014/main" id="{D56787A4-F3CE-43B2-ABE3-69B6B7B31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974"/>
    </mc:Choice>
    <mc:Fallback>
      <p:transition spd="slow" advTm="39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1C64A801-6BA5-447B-9EE2-16C706CF002F}"/>
              </a:ext>
            </a:extLst>
          </p:cNvPr>
          <p:cNvSpPr>
            <a:spLocks noGrp="1" noChangeArrowheads="1"/>
          </p:cNvSpPr>
          <p:nvPr>
            <p:ph type="title"/>
          </p:nvPr>
        </p:nvSpPr>
        <p:spPr/>
        <p:txBody>
          <a:bodyPr>
            <a:normAutofit fontScale="90000"/>
          </a:bodyPr>
          <a:lstStyle/>
          <a:p>
            <a:pPr algn="ctr" eaLnBrk="1" hangingPunct="1"/>
            <a:r>
              <a:rPr lang="en-US" altLang="en-US"/>
              <a:t>The Stacked Combo Incident</a:t>
            </a:r>
          </a:p>
        </p:txBody>
      </p:sp>
      <p:sp>
        <p:nvSpPr>
          <p:cNvPr id="102403" name="Rectangle 3">
            <a:extLst>
              <a:ext uri="{FF2B5EF4-FFF2-40B4-BE49-F238E27FC236}">
                <a16:creationId xmlns:a16="http://schemas.microsoft.com/office/drawing/2014/main" id="{1FE06EAA-5ECE-442E-8B27-50D445A0A10F}"/>
              </a:ext>
            </a:extLst>
          </p:cNvPr>
          <p:cNvSpPr>
            <a:spLocks noGrp="1" noChangeArrowheads="1"/>
          </p:cNvSpPr>
          <p:nvPr>
            <p:ph type="body" idx="1"/>
          </p:nvPr>
        </p:nvSpPr>
        <p:spPr/>
        <p:txBody>
          <a:bodyPr>
            <a:normAutofit lnSpcReduction="10000"/>
          </a:bodyPr>
          <a:lstStyle/>
          <a:p>
            <a:pPr eaLnBrk="1" hangingPunct="1">
              <a:lnSpc>
                <a:spcPct val="90000"/>
              </a:lnSpc>
            </a:pPr>
            <a:r>
              <a:rPr lang="en-US" altLang="en-US" sz="3200" dirty="0"/>
              <a:t>The establishment’s written other pre-requisite procedure for sampling states that n=60 methodology will be used.</a:t>
            </a:r>
          </a:p>
          <a:p>
            <a:pPr eaLnBrk="1" hangingPunct="1">
              <a:lnSpc>
                <a:spcPct val="90000"/>
              </a:lnSpc>
            </a:pPr>
            <a:r>
              <a:rPr lang="en-US" altLang="en-US" sz="3200" dirty="0"/>
              <a:t>“Samples from exterior surfaces of trim will be excised from the top of the combo </a:t>
            </a:r>
            <a:r>
              <a:rPr lang="en-US" altLang="en-US" sz="3200" b="1" dirty="0"/>
              <a:t>when available</a:t>
            </a:r>
            <a:r>
              <a:rPr lang="en-US" altLang="en-US" sz="3200" dirty="0"/>
              <a:t>”.</a:t>
            </a:r>
          </a:p>
          <a:p>
            <a:pPr eaLnBrk="1" hangingPunct="1">
              <a:lnSpc>
                <a:spcPct val="90000"/>
              </a:lnSpc>
            </a:pPr>
            <a:r>
              <a:rPr lang="en-US" altLang="en-US" sz="3200" dirty="0"/>
              <a:t>You observe several combos ½ to ¾  filled with trim having a large percentage of exterior trim.</a:t>
            </a:r>
          </a:p>
        </p:txBody>
      </p:sp>
      <p:pic>
        <p:nvPicPr>
          <p:cNvPr id="2" name="Audio 1">
            <a:hlinkClick r:id="" action="ppaction://media"/>
            <a:extLst>
              <a:ext uri="{FF2B5EF4-FFF2-40B4-BE49-F238E27FC236}">
                <a16:creationId xmlns:a16="http://schemas.microsoft.com/office/drawing/2014/main" id="{3E46BD88-F465-49BE-9E22-252D887D28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334"/>
    </mc:Choice>
    <mc:Fallback>
      <p:transition spd="slow" advTm="31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6E169D85-C7EA-413C-831A-6AF7990EEA8F}"/>
              </a:ext>
            </a:extLst>
          </p:cNvPr>
          <p:cNvSpPr>
            <a:spLocks noGrp="1" noChangeArrowheads="1"/>
          </p:cNvSpPr>
          <p:nvPr>
            <p:ph type="title"/>
          </p:nvPr>
        </p:nvSpPr>
        <p:spPr/>
        <p:txBody>
          <a:bodyPr>
            <a:normAutofit fontScale="90000"/>
          </a:bodyPr>
          <a:lstStyle/>
          <a:p>
            <a:pPr algn="ctr" eaLnBrk="1" hangingPunct="1"/>
            <a:r>
              <a:rPr lang="en-US" altLang="en-US"/>
              <a:t>The Stacked Combo Incident</a:t>
            </a:r>
          </a:p>
        </p:txBody>
      </p:sp>
      <p:sp>
        <p:nvSpPr>
          <p:cNvPr id="103427" name="Rectangle 3">
            <a:extLst>
              <a:ext uri="{FF2B5EF4-FFF2-40B4-BE49-F238E27FC236}">
                <a16:creationId xmlns:a16="http://schemas.microsoft.com/office/drawing/2014/main" id="{A0067D20-2E42-4FB6-A5EC-6D5CF69B10DE}"/>
              </a:ext>
            </a:extLst>
          </p:cNvPr>
          <p:cNvSpPr>
            <a:spLocks noGrp="1" noChangeArrowheads="1"/>
          </p:cNvSpPr>
          <p:nvPr>
            <p:ph type="body" idx="1"/>
          </p:nvPr>
        </p:nvSpPr>
        <p:spPr/>
        <p:txBody>
          <a:bodyPr>
            <a:normAutofit/>
          </a:bodyPr>
          <a:lstStyle/>
          <a:p>
            <a:pPr eaLnBrk="1" hangingPunct="1">
              <a:lnSpc>
                <a:spcPct val="90000"/>
              </a:lnSpc>
            </a:pPr>
            <a:r>
              <a:rPr lang="en-US" altLang="en-US" sz="3200" dirty="0"/>
              <a:t>You point this out to a QA and ask why they are only partially filled?  “You know,” is the answer.</a:t>
            </a:r>
          </a:p>
          <a:p>
            <a:pPr eaLnBrk="1" hangingPunct="1">
              <a:lnSpc>
                <a:spcPct val="90000"/>
              </a:lnSpc>
            </a:pPr>
            <a:r>
              <a:rPr lang="en-US" altLang="en-US" sz="3200" dirty="0"/>
              <a:t>Later, you observe that the partially filled combos are now completely filled, but the trim on top has only interior muscle surfaces </a:t>
            </a:r>
          </a:p>
          <a:p>
            <a:pPr eaLnBrk="1" hangingPunct="1">
              <a:lnSpc>
                <a:spcPct val="90000"/>
              </a:lnSpc>
            </a:pPr>
            <a:r>
              <a:rPr lang="en-US" altLang="en-US" sz="3200" dirty="0"/>
              <a:t>Trim from the top is sampled according to the written procedure.</a:t>
            </a:r>
          </a:p>
        </p:txBody>
      </p:sp>
      <p:pic>
        <p:nvPicPr>
          <p:cNvPr id="2" name="Audio 1">
            <a:hlinkClick r:id="" action="ppaction://media"/>
            <a:extLst>
              <a:ext uri="{FF2B5EF4-FFF2-40B4-BE49-F238E27FC236}">
                <a16:creationId xmlns:a16="http://schemas.microsoft.com/office/drawing/2014/main" id="{33E640CE-3CD5-495D-82B5-4D644CFD8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600"/>
    </mc:Choice>
    <mc:Fallback>
      <p:transition spd="slow" advTm="2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9B2E393-2BB4-42DD-B983-AFAAF8309C3D}"/>
              </a:ext>
            </a:extLst>
          </p:cNvPr>
          <p:cNvSpPr>
            <a:spLocks noGrp="1" noChangeArrowheads="1"/>
          </p:cNvSpPr>
          <p:nvPr>
            <p:ph type="title"/>
          </p:nvPr>
        </p:nvSpPr>
        <p:spPr/>
        <p:txBody>
          <a:bodyPr>
            <a:normAutofit fontScale="90000"/>
          </a:bodyPr>
          <a:lstStyle/>
          <a:p>
            <a:pPr algn="ctr" eaLnBrk="1" hangingPunct="1"/>
            <a:r>
              <a:rPr lang="en-US" altLang="en-US"/>
              <a:t>The Stacked Combo Incident</a:t>
            </a:r>
          </a:p>
        </p:txBody>
      </p:sp>
      <p:sp>
        <p:nvSpPr>
          <p:cNvPr id="104451" name="Rectangle 3">
            <a:extLst>
              <a:ext uri="{FF2B5EF4-FFF2-40B4-BE49-F238E27FC236}">
                <a16:creationId xmlns:a16="http://schemas.microsoft.com/office/drawing/2014/main" id="{D561DCDD-9557-462E-B431-14190B4832B0}"/>
              </a:ext>
            </a:extLst>
          </p:cNvPr>
          <p:cNvSpPr>
            <a:spLocks noGrp="1" noChangeArrowheads="1"/>
          </p:cNvSpPr>
          <p:nvPr>
            <p:ph type="body" idx="1"/>
          </p:nvPr>
        </p:nvSpPr>
        <p:spPr/>
        <p:txBody>
          <a:bodyPr>
            <a:normAutofit/>
          </a:bodyPr>
          <a:lstStyle/>
          <a:p>
            <a:pPr eaLnBrk="1" hangingPunct="1"/>
            <a:r>
              <a:rPr lang="en-US" altLang="en-US" sz="3200" dirty="0"/>
              <a:t>Do you have any concerns?</a:t>
            </a:r>
          </a:p>
          <a:p>
            <a:pPr eaLnBrk="1" hangingPunct="1"/>
            <a:r>
              <a:rPr lang="en-US" altLang="en-US" sz="3200" dirty="0"/>
              <a:t>What would you ask?</a:t>
            </a:r>
          </a:p>
          <a:p>
            <a:pPr eaLnBrk="1" hangingPunct="1"/>
            <a:r>
              <a:rPr lang="en-US" altLang="en-US" sz="3200" dirty="0"/>
              <a:t>What other questions would you ask?</a:t>
            </a:r>
          </a:p>
          <a:p>
            <a:pPr eaLnBrk="1" hangingPunct="1"/>
            <a:r>
              <a:rPr lang="en-US" altLang="en-US" sz="3200" dirty="0"/>
              <a:t>Is there noncompliance associated with this event?</a:t>
            </a:r>
          </a:p>
          <a:p>
            <a:pPr eaLnBrk="1" hangingPunct="1"/>
            <a:r>
              <a:rPr lang="en-US" altLang="en-US" sz="3200" dirty="0"/>
              <a:t>If so, what regulation is associated with it?</a:t>
            </a:r>
          </a:p>
          <a:p>
            <a:pPr eaLnBrk="1" hangingPunct="1"/>
            <a:r>
              <a:rPr lang="en-US" altLang="en-US" sz="3200" dirty="0"/>
              <a:t>Might there be more noncompliance?</a:t>
            </a:r>
          </a:p>
        </p:txBody>
      </p:sp>
      <p:pic>
        <p:nvPicPr>
          <p:cNvPr id="2" name="Audio 1">
            <a:hlinkClick r:id="" action="ppaction://media"/>
            <a:extLst>
              <a:ext uri="{FF2B5EF4-FFF2-40B4-BE49-F238E27FC236}">
                <a16:creationId xmlns:a16="http://schemas.microsoft.com/office/drawing/2014/main" id="{B3628476-7F69-46F9-8DCC-FE237CFDFE0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03022"/>
    </mc:Choice>
    <mc:Fallback>
      <p:transition spd="slow" advTm="203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4451">
                                            <p:txEl>
                                              <p:pRg st="1" end="1"/>
                                            </p:txEl>
                                          </p:spTgt>
                                        </p:tgtEl>
                                        <p:attrNameLst>
                                          <p:attrName>style.visibility</p:attrName>
                                        </p:attrNameLst>
                                      </p:cBhvr>
                                      <p:to>
                                        <p:strVal val="visible"/>
                                      </p:to>
                                    </p:set>
                                    <p:animEffect transition="in" filter="fade">
                                      <p:cBhvr>
                                        <p:cTn id="11" dur="1000"/>
                                        <p:tgtEl>
                                          <p:spTgt spid="104451">
                                            <p:txEl>
                                              <p:pRg st="1" end="1"/>
                                            </p:txEl>
                                          </p:spTgt>
                                        </p:tgtEl>
                                      </p:cBhvr>
                                    </p:animEffect>
                                    <p:anim calcmode="lin" valueType="num">
                                      <p:cBhvr>
                                        <p:cTn id="12" dur="10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1044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4451">
                                            <p:txEl>
                                              <p:pRg st="2" end="2"/>
                                            </p:txEl>
                                          </p:spTgt>
                                        </p:tgtEl>
                                        <p:attrNameLst>
                                          <p:attrName>style.visibility</p:attrName>
                                        </p:attrNameLst>
                                      </p:cBhvr>
                                      <p:to>
                                        <p:strVal val="visible"/>
                                      </p:to>
                                    </p:set>
                                    <p:animEffect transition="in" filter="fade">
                                      <p:cBhvr>
                                        <p:cTn id="18" dur="1000"/>
                                        <p:tgtEl>
                                          <p:spTgt spid="104451">
                                            <p:txEl>
                                              <p:pRg st="2" end="2"/>
                                            </p:txEl>
                                          </p:spTgt>
                                        </p:tgtEl>
                                      </p:cBhvr>
                                    </p:animEffect>
                                    <p:anim calcmode="lin" valueType="num">
                                      <p:cBhvr>
                                        <p:cTn id="19" dur="10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1044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Effect transition="in" filter="fade">
                                      <p:cBhvr>
                                        <p:cTn id="25" dur="1000"/>
                                        <p:tgtEl>
                                          <p:spTgt spid="104451">
                                            <p:txEl>
                                              <p:pRg st="3" end="3"/>
                                            </p:txEl>
                                          </p:spTgt>
                                        </p:tgtEl>
                                      </p:cBhvr>
                                    </p:animEffect>
                                    <p:anim calcmode="lin" valueType="num">
                                      <p:cBhvr>
                                        <p:cTn id="26" dur="10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44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4451">
                                            <p:txEl>
                                              <p:pRg st="4" end="4"/>
                                            </p:txEl>
                                          </p:spTgt>
                                        </p:tgtEl>
                                        <p:attrNameLst>
                                          <p:attrName>style.visibility</p:attrName>
                                        </p:attrNameLst>
                                      </p:cBhvr>
                                      <p:to>
                                        <p:strVal val="visible"/>
                                      </p:to>
                                    </p:set>
                                    <p:animEffect transition="in" filter="fade">
                                      <p:cBhvr>
                                        <p:cTn id="32" dur="1000"/>
                                        <p:tgtEl>
                                          <p:spTgt spid="104451">
                                            <p:txEl>
                                              <p:pRg st="4" end="4"/>
                                            </p:txEl>
                                          </p:spTgt>
                                        </p:tgtEl>
                                      </p:cBhvr>
                                    </p:animEffect>
                                    <p:anim calcmode="lin" valueType="num">
                                      <p:cBhvr>
                                        <p:cTn id="33" dur="10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10445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4451">
                                            <p:txEl>
                                              <p:pRg st="5" end="5"/>
                                            </p:txEl>
                                          </p:spTgt>
                                        </p:tgtEl>
                                        <p:attrNameLst>
                                          <p:attrName>style.visibility</p:attrName>
                                        </p:attrNameLst>
                                      </p:cBhvr>
                                      <p:to>
                                        <p:strVal val="visible"/>
                                      </p:to>
                                    </p:set>
                                    <p:animEffect transition="in" filter="fade">
                                      <p:cBhvr>
                                        <p:cTn id="39" dur="1000"/>
                                        <p:tgtEl>
                                          <p:spTgt spid="104451">
                                            <p:txEl>
                                              <p:pRg st="5" end="5"/>
                                            </p:txEl>
                                          </p:spTgt>
                                        </p:tgtEl>
                                      </p:cBhvr>
                                    </p:animEffect>
                                    <p:anim calcmode="lin" valueType="num">
                                      <p:cBhvr>
                                        <p:cTn id="40" dur="1000" fill="hold"/>
                                        <p:tgtEl>
                                          <p:spTgt spid="104451">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10445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64</a:t>
            </a:fld>
            <a:endParaRPr lang="en-US" dirty="0"/>
          </a:p>
        </p:txBody>
      </p:sp>
      <p:grpSp>
        <p:nvGrpSpPr>
          <p:cNvPr id="3" name="Group 2"/>
          <p:cNvGrpSpPr>
            <a:grpSpLocks/>
          </p:cNvGrpSpPr>
          <p:nvPr/>
        </p:nvGrpSpPr>
        <p:grpSpPr bwMode="auto">
          <a:xfrm>
            <a:off x="228600" y="9525"/>
            <a:ext cx="8153400" cy="6848475"/>
            <a:chOff x="1248" y="240"/>
            <a:chExt cx="4176" cy="3595"/>
          </a:xfrm>
        </p:grpSpPr>
        <p:sp>
          <p:nvSpPr>
            <p:cNvPr id="4" name="Pyr1"/>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Pyr3"/>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Pyr4"/>
            <p:cNvSpPr>
              <a:spLocks noEditPoints="1" noChangeArrowheads="1"/>
            </p:cNvSpPr>
            <p:nvPr/>
          </p:nvSpPr>
          <p:spPr bwMode="auto">
            <a:xfrm>
              <a:off x="1248" y="2899"/>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dirty="0"/>
                <a:t>      </a:t>
              </a:r>
            </a:p>
          </p:txBody>
        </p:sp>
      </p:grpSp>
      <p:cxnSp>
        <p:nvCxnSpPr>
          <p:cNvPr id="9" name="Straight Connector 8"/>
          <p:cNvCxnSpPr/>
          <p:nvPr/>
        </p:nvCxnSpPr>
        <p:spPr>
          <a:xfrm>
            <a:off x="3352800" y="5074920"/>
            <a:ext cx="0" cy="1773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8800" y="5084445"/>
            <a:ext cx="76200" cy="176403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89209" y="5643294"/>
            <a:ext cx="1930337" cy="646331"/>
          </a:xfrm>
          <a:prstGeom prst="rect">
            <a:avLst/>
          </a:prstGeom>
          <a:noFill/>
        </p:spPr>
        <p:txBody>
          <a:bodyPr wrap="none" rtlCol="0">
            <a:spAutoFit/>
          </a:bodyPr>
          <a:lstStyle/>
          <a:p>
            <a:pPr algn="ctr"/>
            <a:r>
              <a:rPr lang="en-US" dirty="0"/>
              <a:t>SSOP</a:t>
            </a:r>
          </a:p>
          <a:p>
            <a:pPr algn="ctr"/>
            <a:r>
              <a:rPr lang="en-US" dirty="0"/>
              <a:t>416.11-416.16</a:t>
            </a:r>
          </a:p>
        </p:txBody>
      </p:sp>
      <p:sp>
        <p:nvSpPr>
          <p:cNvPr id="17" name="TextBox 16"/>
          <p:cNvSpPr txBox="1"/>
          <p:nvPr/>
        </p:nvSpPr>
        <p:spPr>
          <a:xfrm>
            <a:off x="3409395" y="5633769"/>
            <a:ext cx="2242923" cy="923330"/>
          </a:xfrm>
          <a:prstGeom prst="rect">
            <a:avLst/>
          </a:prstGeom>
          <a:noFill/>
        </p:spPr>
        <p:txBody>
          <a:bodyPr wrap="none" rtlCol="0">
            <a:spAutoFit/>
          </a:bodyPr>
          <a:lstStyle/>
          <a:p>
            <a:pPr algn="ctr"/>
            <a:r>
              <a:rPr lang="en-US" dirty="0"/>
              <a:t>SPS</a:t>
            </a:r>
          </a:p>
          <a:p>
            <a:pPr algn="ctr"/>
            <a:r>
              <a:rPr lang="en-US" dirty="0"/>
              <a:t>416.1-416.5</a:t>
            </a:r>
          </a:p>
          <a:p>
            <a:pPr algn="ctr"/>
            <a:r>
              <a:rPr lang="en-US" dirty="0"/>
              <a:t>Sanitary Dressing</a:t>
            </a:r>
          </a:p>
        </p:txBody>
      </p:sp>
      <p:sp>
        <p:nvSpPr>
          <p:cNvPr id="18" name="TextBox 17"/>
          <p:cNvSpPr txBox="1"/>
          <p:nvPr/>
        </p:nvSpPr>
        <p:spPr>
          <a:xfrm>
            <a:off x="6019800" y="5495270"/>
            <a:ext cx="1667444" cy="923330"/>
          </a:xfrm>
          <a:prstGeom prst="rect">
            <a:avLst/>
          </a:prstGeom>
          <a:noFill/>
        </p:spPr>
        <p:txBody>
          <a:bodyPr wrap="none" rtlCol="0">
            <a:spAutoFit/>
          </a:bodyPr>
          <a:lstStyle/>
          <a:p>
            <a:pPr algn="ctr"/>
            <a:r>
              <a:rPr lang="en-US" dirty="0"/>
              <a:t>Other</a:t>
            </a:r>
          </a:p>
          <a:p>
            <a:pPr algn="ctr"/>
            <a:r>
              <a:rPr lang="en-US" dirty="0"/>
              <a:t>Pre-requisite</a:t>
            </a:r>
          </a:p>
          <a:p>
            <a:pPr algn="ctr"/>
            <a:r>
              <a:rPr lang="en-US" dirty="0"/>
              <a:t>Programs</a:t>
            </a:r>
          </a:p>
        </p:txBody>
      </p:sp>
      <p:cxnSp>
        <p:nvCxnSpPr>
          <p:cNvPr id="20" name="Straight Connector 19"/>
          <p:cNvCxnSpPr/>
          <p:nvPr/>
        </p:nvCxnSpPr>
        <p:spPr>
          <a:xfrm>
            <a:off x="3505200" y="3312795"/>
            <a:ext cx="0" cy="1762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28805" y="3312794"/>
            <a:ext cx="59871" cy="176212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43095" y="4018716"/>
            <a:ext cx="857927" cy="369332"/>
          </a:xfrm>
          <a:prstGeom prst="rect">
            <a:avLst/>
          </a:prstGeom>
          <a:noFill/>
        </p:spPr>
        <p:txBody>
          <a:bodyPr wrap="none" rtlCol="0">
            <a:spAutoFit/>
          </a:bodyPr>
          <a:lstStyle/>
          <a:p>
            <a:r>
              <a:rPr lang="en-US" dirty="0"/>
              <a:t>417.3</a:t>
            </a:r>
          </a:p>
        </p:txBody>
      </p:sp>
      <p:sp>
        <p:nvSpPr>
          <p:cNvPr id="29" name="TextBox 28"/>
          <p:cNvSpPr txBox="1"/>
          <p:nvPr/>
        </p:nvSpPr>
        <p:spPr>
          <a:xfrm>
            <a:off x="3962400" y="4009191"/>
            <a:ext cx="857927" cy="369332"/>
          </a:xfrm>
          <a:prstGeom prst="rect">
            <a:avLst/>
          </a:prstGeom>
          <a:noFill/>
        </p:spPr>
        <p:txBody>
          <a:bodyPr wrap="none" rtlCol="0">
            <a:spAutoFit/>
          </a:bodyPr>
          <a:lstStyle/>
          <a:p>
            <a:r>
              <a:rPr lang="en-US" dirty="0"/>
              <a:t>417.4</a:t>
            </a:r>
          </a:p>
        </p:txBody>
      </p:sp>
      <p:sp>
        <p:nvSpPr>
          <p:cNvPr id="30" name="TextBox 29"/>
          <p:cNvSpPr txBox="1"/>
          <p:nvPr/>
        </p:nvSpPr>
        <p:spPr>
          <a:xfrm>
            <a:off x="5715000" y="4018716"/>
            <a:ext cx="857927" cy="369332"/>
          </a:xfrm>
          <a:prstGeom prst="rect">
            <a:avLst/>
          </a:prstGeom>
          <a:noFill/>
        </p:spPr>
        <p:txBody>
          <a:bodyPr wrap="none" rtlCol="0">
            <a:spAutoFit/>
          </a:bodyPr>
          <a:lstStyle/>
          <a:p>
            <a:r>
              <a:rPr lang="en-US" dirty="0"/>
              <a:t>417.5</a:t>
            </a:r>
          </a:p>
        </p:txBody>
      </p:sp>
      <p:sp>
        <p:nvSpPr>
          <p:cNvPr id="31" name="TextBox 30"/>
          <p:cNvSpPr txBox="1"/>
          <p:nvPr/>
        </p:nvSpPr>
        <p:spPr>
          <a:xfrm>
            <a:off x="3076236" y="2362200"/>
            <a:ext cx="857927" cy="369332"/>
          </a:xfrm>
          <a:prstGeom prst="rect">
            <a:avLst/>
          </a:prstGeom>
          <a:noFill/>
        </p:spPr>
        <p:txBody>
          <a:bodyPr wrap="none" rtlCol="0">
            <a:spAutoFit/>
          </a:bodyPr>
          <a:lstStyle/>
          <a:p>
            <a:r>
              <a:rPr lang="en-US" dirty="0"/>
              <a:t>417.2</a:t>
            </a:r>
          </a:p>
        </p:txBody>
      </p:sp>
      <p:cxnSp>
        <p:nvCxnSpPr>
          <p:cNvPr id="33" name="Straight Connector 32"/>
          <p:cNvCxnSpPr/>
          <p:nvPr/>
        </p:nvCxnSpPr>
        <p:spPr>
          <a:xfrm flipH="1">
            <a:off x="4310181" y="1529715"/>
            <a:ext cx="4881" cy="1783079"/>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648200" y="2362200"/>
            <a:ext cx="857927" cy="369332"/>
          </a:xfrm>
          <a:prstGeom prst="rect">
            <a:avLst/>
          </a:prstGeom>
          <a:noFill/>
        </p:spPr>
        <p:txBody>
          <a:bodyPr wrap="none" rtlCol="0">
            <a:spAutoFit/>
          </a:bodyPr>
          <a:lstStyle/>
          <a:p>
            <a:r>
              <a:rPr lang="en-US" dirty="0"/>
              <a:t>417.6</a:t>
            </a:r>
          </a:p>
        </p:txBody>
      </p:sp>
      <p:sp>
        <p:nvSpPr>
          <p:cNvPr id="37" name="TextBox 36"/>
          <p:cNvSpPr txBox="1"/>
          <p:nvPr/>
        </p:nvSpPr>
        <p:spPr>
          <a:xfrm>
            <a:off x="3842448" y="769620"/>
            <a:ext cx="925703" cy="646331"/>
          </a:xfrm>
          <a:prstGeom prst="rect">
            <a:avLst/>
          </a:prstGeom>
          <a:noFill/>
        </p:spPr>
        <p:txBody>
          <a:bodyPr wrap="none" rtlCol="0">
            <a:spAutoFit/>
          </a:bodyPr>
          <a:lstStyle/>
          <a:p>
            <a:pPr algn="ctr"/>
            <a:r>
              <a:rPr lang="en-US" dirty="0"/>
              <a:t>Food</a:t>
            </a:r>
          </a:p>
          <a:p>
            <a:pPr algn="ctr"/>
            <a:r>
              <a:rPr lang="en-US" dirty="0"/>
              <a:t>Safety</a:t>
            </a:r>
          </a:p>
        </p:txBody>
      </p:sp>
      <p:sp>
        <p:nvSpPr>
          <p:cNvPr id="38" name="TextBox 37"/>
          <p:cNvSpPr txBox="1"/>
          <p:nvPr/>
        </p:nvSpPr>
        <p:spPr>
          <a:xfrm>
            <a:off x="139152" y="304800"/>
            <a:ext cx="3050984" cy="1815882"/>
          </a:xfrm>
          <a:prstGeom prst="rect">
            <a:avLst/>
          </a:prstGeom>
          <a:noFill/>
        </p:spPr>
        <p:txBody>
          <a:bodyPr wrap="square" rtlCol="0">
            <a:spAutoFit/>
          </a:bodyPr>
          <a:lstStyle/>
          <a:p>
            <a:pPr algn="ctr"/>
            <a:r>
              <a:rPr lang="en-US" sz="2800" dirty="0"/>
              <a:t>The Food Safety Pyramid</a:t>
            </a:r>
          </a:p>
          <a:p>
            <a:pPr algn="ctr"/>
            <a:r>
              <a:rPr lang="en-US" sz="2800" dirty="0"/>
              <a:t>Or System</a:t>
            </a:r>
          </a:p>
          <a:p>
            <a:endParaRPr lang="en-US" sz="2800" dirty="0"/>
          </a:p>
        </p:txBody>
      </p:sp>
      <p:sp>
        <p:nvSpPr>
          <p:cNvPr id="39" name="TextBox 38"/>
          <p:cNvSpPr txBox="1"/>
          <p:nvPr/>
        </p:nvSpPr>
        <p:spPr>
          <a:xfrm>
            <a:off x="1189209" y="6479143"/>
            <a:ext cx="6424964" cy="369332"/>
          </a:xfrm>
          <a:prstGeom prst="rect">
            <a:avLst/>
          </a:prstGeom>
          <a:noFill/>
        </p:spPr>
        <p:txBody>
          <a:bodyPr wrap="none" rtlCol="0">
            <a:spAutoFit/>
          </a:bodyPr>
          <a:lstStyle/>
          <a:p>
            <a:r>
              <a:rPr lang="en-US" dirty="0"/>
              <a:t>All of this may be used to support decisions in the HA</a:t>
            </a:r>
          </a:p>
        </p:txBody>
      </p:sp>
      <p:pic>
        <p:nvPicPr>
          <p:cNvPr id="8" name="Audio 7">
            <a:hlinkClick r:id="" action="ppaction://media"/>
            <a:extLst>
              <a:ext uri="{FF2B5EF4-FFF2-40B4-BE49-F238E27FC236}">
                <a16:creationId xmlns:a16="http://schemas.microsoft.com/office/drawing/2014/main" id="{C18999E0-6950-4F05-90C7-322AECB147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780485197"/>
      </p:ext>
    </p:extLst>
  </p:cSld>
  <p:clrMapOvr>
    <a:masterClrMapping/>
  </p:clrMapOvr>
  <mc:AlternateContent xmlns:mc="http://schemas.openxmlformats.org/markup-compatibility/2006">
    <mc:Choice xmlns:p14="http://schemas.microsoft.com/office/powerpoint/2010/main" Requires="p14">
      <p:transition spd="slow" p14:dur="2000" advTm="110964"/>
    </mc:Choice>
    <mc:Fallback>
      <p:transition spd="slow" advTm="110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18">
                                            <p:txEl>
                                              <p:pRg st="0" end="0"/>
                                            </p:txEl>
                                          </p:spTgt>
                                        </p:tgtEl>
                                      </p:cBhvr>
                                    </p:animEffect>
                                    <p:anim calcmode="lin" valueType="num">
                                      <p:cBhvr>
                                        <p:cTn id="11"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12" dur="1000"/>
                                        <p:tgtEl>
                                          <p:spTgt spid="18">
                                            <p:txEl>
                                              <p:pRg st="0" end="0"/>
                                            </p:tx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18">
                                            <p:txEl>
                                              <p:pRg st="0" end="0"/>
                                            </p:txEl>
                                          </p:spTgt>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18">
                                            <p:txEl>
                                              <p:pRg st="1" end="1"/>
                                            </p:txEl>
                                          </p:spTgt>
                                        </p:tgtEl>
                                      </p:cBhvr>
                                    </p:animEffect>
                                    <p:anim calcmode="lin" valueType="num">
                                      <p:cBhvr>
                                        <p:cTn id="16" dur="1000"/>
                                        <p:tgtEl>
                                          <p:spTgt spid="18">
                                            <p:txEl>
                                              <p:pRg st="1" end="1"/>
                                            </p:txEl>
                                          </p:spTgt>
                                        </p:tgtEl>
                                        <p:attrNameLst>
                                          <p:attrName>ppt_x</p:attrName>
                                        </p:attrNameLst>
                                      </p:cBhvr>
                                      <p:tavLst>
                                        <p:tav tm="0">
                                          <p:val>
                                            <p:strVal val="ppt_x"/>
                                          </p:val>
                                        </p:tav>
                                        <p:tav tm="100000">
                                          <p:val>
                                            <p:strVal val="ppt_x"/>
                                          </p:val>
                                        </p:tav>
                                      </p:tavLst>
                                    </p:anim>
                                    <p:anim calcmode="lin" valueType="num">
                                      <p:cBhvr>
                                        <p:cTn id="17" dur="1000"/>
                                        <p:tgtEl>
                                          <p:spTgt spid="18">
                                            <p:txEl>
                                              <p:pRg st="1" end="1"/>
                                            </p:tx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18">
                                            <p:txEl>
                                              <p:pRg st="1" end="1"/>
                                            </p:txEl>
                                          </p:spTgt>
                                        </p:tgtEl>
                                        <p:attrNameLst>
                                          <p:attrName>style.visibility</p:attrName>
                                        </p:attrNameLst>
                                      </p:cBhvr>
                                      <p:to>
                                        <p:strVal val="hidden"/>
                                      </p:to>
                                    </p:set>
                                  </p:childTnLst>
                                </p:cTn>
                              </p:par>
                              <p:par>
                                <p:cTn id="19" presetID="42" presetClass="exit" presetSubtype="0" fill="hold" nodeType="withEffect">
                                  <p:stCondLst>
                                    <p:cond delay="0"/>
                                  </p:stCondLst>
                                  <p:childTnLst>
                                    <p:animEffect transition="out" filter="fade">
                                      <p:cBhvr>
                                        <p:cTn id="20" dur="1000"/>
                                        <p:tgtEl>
                                          <p:spTgt spid="18">
                                            <p:txEl>
                                              <p:pRg st="2" end="2"/>
                                            </p:txEl>
                                          </p:spTgt>
                                        </p:tgtEl>
                                      </p:cBhvr>
                                    </p:animEffect>
                                    <p:anim calcmode="lin" valueType="num">
                                      <p:cBhvr>
                                        <p:cTn id="21" dur="1000"/>
                                        <p:tgtEl>
                                          <p:spTgt spid="18">
                                            <p:txEl>
                                              <p:pRg st="2" end="2"/>
                                            </p:txEl>
                                          </p:spTgt>
                                        </p:tgtEl>
                                        <p:attrNameLst>
                                          <p:attrName>ppt_x</p:attrName>
                                        </p:attrNameLst>
                                      </p:cBhvr>
                                      <p:tavLst>
                                        <p:tav tm="0">
                                          <p:val>
                                            <p:strVal val="ppt_x"/>
                                          </p:val>
                                        </p:tav>
                                        <p:tav tm="100000">
                                          <p:val>
                                            <p:strVal val="ppt_x"/>
                                          </p:val>
                                        </p:tav>
                                      </p:tavLst>
                                    </p:anim>
                                    <p:anim calcmode="lin" valueType="num">
                                      <p:cBhvr>
                                        <p:cTn id="22" dur="1000"/>
                                        <p:tgtEl>
                                          <p:spTgt spid="18">
                                            <p:txEl>
                                              <p:pRg st="2" end="2"/>
                                            </p:txEl>
                                          </p:spTgt>
                                        </p:tgtEl>
                                        <p:attrNameLst>
                                          <p:attrName>ppt_y</p:attrName>
                                        </p:attrNameLst>
                                      </p:cBhvr>
                                      <p:tavLst>
                                        <p:tav tm="0">
                                          <p:val>
                                            <p:strVal val="ppt_y"/>
                                          </p:val>
                                        </p:tav>
                                        <p:tav tm="100000">
                                          <p:val>
                                            <p:strVal val="ppt_y+.1"/>
                                          </p:val>
                                        </p:tav>
                                      </p:tavLst>
                                    </p:anim>
                                    <p:set>
                                      <p:cBhvr>
                                        <p:cTn id="23" dur="1" fill="hold">
                                          <p:stCondLst>
                                            <p:cond delay="999"/>
                                          </p:stCondLst>
                                        </p:cTn>
                                        <p:tgtEl>
                                          <p:spTgt spid="18">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30">
                                            <p:txEl>
                                              <p:pRg st="0" end="0"/>
                                            </p:txEl>
                                          </p:spTgt>
                                        </p:tgtEl>
                                      </p:cBhvr>
                                    </p:animEffect>
                                    <p:anim calcmode="lin" valueType="num">
                                      <p:cBhvr>
                                        <p:cTn id="28" dur="1000"/>
                                        <p:tgtEl>
                                          <p:spTgt spid="30">
                                            <p:txEl>
                                              <p:pRg st="0" end="0"/>
                                            </p:txEl>
                                          </p:spTgt>
                                        </p:tgtEl>
                                        <p:attrNameLst>
                                          <p:attrName>ppt_x</p:attrName>
                                        </p:attrNameLst>
                                      </p:cBhvr>
                                      <p:tavLst>
                                        <p:tav tm="0">
                                          <p:val>
                                            <p:strVal val="ppt_x"/>
                                          </p:val>
                                        </p:tav>
                                        <p:tav tm="100000">
                                          <p:val>
                                            <p:strVal val="ppt_x"/>
                                          </p:val>
                                        </p:tav>
                                      </p:tavLst>
                                    </p:anim>
                                    <p:anim calcmode="lin" valueType="num">
                                      <p:cBhvr>
                                        <p:cTn id="29" dur="1000"/>
                                        <p:tgtEl>
                                          <p:spTgt spid="30">
                                            <p:txEl>
                                              <p:pRg st="0" end="0"/>
                                            </p:txEl>
                                          </p:spTgt>
                                        </p:tgtEl>
                                        <p:attrNameLst>
                                          <p:attrName>ppt_y</p:attrName>
                                        </p:attrNameLst>
                                      </p:cBhvr>
                                      <p:tavLst>
                                        <p:tav tm="0">
                                          <p:val>
                                            <p:strVal val="ppt_y"/>
                                          </p:val>
                                        </p:tav>
                                        <p:tav tm="100000">
                                          <p:val>
                                            <p:strVal val="ppt_y+.1"/>
                                          </p:val>
                                        </p:tav>
                                      </p:tavLst>
                                    </p:anim>
                                    <p:set>
                                      <p:cBhvr>
                                        <p:cTn id="30" dur="1" fill="hold">
                                          <p:stCondLst>
                                            <p:cond delay="999"/>
                                          </p:stCondLst>
                                        </p:cTn>
                                        <p:tgtEl>
                                          <p:spTgt spid="30">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9">
                                            <p:txEl>
                                              <p:pRg st="0" end="0"/>
                                            </p:txEl>
                                          </p:spTgt>
                                        </p:tgtEl>
                                      </p:cBhvr>
                                    </p:animEffect>
                                    <p:anim calcmode="lin" valueType="num">
                                      <p:cBhvr>
                                        <p:cTn id="35" dur="1000"/>
                                        <p:tgtEl>
                                          <p:spTgt spid="29">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29">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29">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31">
                                            <p:txEl>
                                              <p:pRg st="0" end="0"/>
                                            </p:txEl>
                                          </p:spTgt>
                                        </p:tgtEl>
                                      </p:cBhvr>
                                    </p:animEffect>
                                    <p:anim calcmode="lin" valueType="num">
                                      <p:cBhvr>
                                        <p:cTn id="42" dur="1000"/>
                                        <p:tgtEl>
                                          <p:spTgt spid="31">
                                            <p:txEl>
                                              <p:pRg st="0" end="0"/>
                                            </p:txEl>
                                          </p:spTgt>
                                        </p:tgtEl>
                                        <p:attrNameLst>
                                          <p:attrName>ppt_x</p:attrName>
                                        </p:attrNameLst>
                                      </p:cBhvr>
                                      <p:tavLst>
                                        <p:tav tm="0">
                                          <p:val>
                                            <p:strVal val="ppt_x"/>
                                          </p:val>
                                        </p:tav>
                                        <p:tav tm="100000">
                                          <p:val>
                                            <p:strVal val="ppt_x"/>
                                          </p:val>
                                        </p:tav>
                                      </p:tavLst>
                                    </p:anim>
                                    <p:anim calcmode="lin" valueType="num">
                                      <p:cBhvr>
                                        <p:cTn id="43" dur="1000"/>
                                        <p:tgtEl>
                                          <p:spTgt spid="31">
                                            <p:txEl>
                                              <p:pRg st="0" end="0"/>
                                            </p:txEl>
                                          </p:spTgt>
                                        </p:tgtEl>
                                        <p:attrNameLst>
                                          <p:attrName>ppt_y</p:attrName>
                                        </p:attrNameLst>
                                      </p:cBhvr>
                                      <p:tavLst>
                                        <p:tav tm="0">
                                          <p:val>
                                            <p:strVal val="ppt_y"/>
                                          </p:val>
                                        </p:tav>
                                        <p:tav tm="100000">
                                          <p:val>
                                            <p:strVal val="ppt_y+.1"/>
                                          </p:val>
                                        </p:tav>
                                      </p:tavLst>
                                    </p:anim>
                                    <p:set>
                                      <p:cBhvr>
                                        <p:cTn id="44" dur="1" fill="hold">
                                          <p:stCondLst>
                                            <p:cond delay="999"/>
                                          </p:stCondLst>
                                        </p:cTn>
                                        <p:tgtEl>
                                          <p:spTgt spid="31">
                                            <p:txEl>
                                              <p:pRg st="0" end="0"/>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36">
                                            <p:txEl>
                                              <p:pRg st="0" end="0"/>
                                            </p:txEl>
                                          </p:spTgt>
                                        </p:tgtEl>
                                      </p:cBhvr>
                                    </p:animEffect>
                                    <p:anim calcmode="lin" valueType="num">
                                      <p:cBhvr>
                                        <p:cTn id="49" dur="1000"/>
                                        <p:tgtEl>
                                          <p:spTgt spid="36">
                                            <p:txEl>
                                              <p:pRg st="0" end="0"/>
                                            </p:txEl>
                                          </p:spTgt>
                                        </p:tgtEl>
                                        <p:attrNameLst>
                                          <p:attrName>ppt_x</p:attrName>
                                        </p:attrNameLst>
                                      </p:cBhvr>
                                      <p:tavLst>
                                        <p:tav tm="0">
                                          <p:val>
                                            <p:strVal val="ppt_x"/>
                                          </p:val>
                                        </p:tav>
                                        <p:tav tm="100000">
                                          <p:val>
                                            <p:strVal val="ppt_x"/>
                                          </p:val>
                                        </p:tav>
                                      </p:tavLst>
                                    </p:anim>
                                    <p:anim calcmode="lin" valueType="num">
                                      <p:cBhvr>
                                        <p:cTn id="50" dur="1000"/>
                                        <p:tgtEl>
                                          <p:spTgt spid="36">
                                            <p:txEl>
                                              <p:pRg st="0" end="0"/>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36">
                                            <p:txEl>
                                              <p:pRg st="0" end="0"/>
                                            </p:txEl>
                                          </p:spTgt>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37">
                                            <p:txEl>
                                              <p:pRg st="0" end="0"/>
                                            </p:txEl>
                                          </p:spTgt>
                                        </p:tgtEl>
                                      </p:cBhvr>
                                    </p:animEffect>
                                    <p:anim calcmode="lin" valueType="num">
                                      <p:cBhvr>
                                        <p:cTn id="56" dur="1000"/>
                                        <p:tgtEl>
                                          <p:spTgt spid="37">
                                            <p:txEl>
                                              <p:pRg st="0" end="0"/>
                                            </p:txEl>
                                          </p:spTgt>
                                        </p:tgtEl>
                                        <p:attrNameLst>
                                          <p:attrName>ppt_x</p:attrName>
                                        </p:attrNameLst>
                                      </p:cBhvr>
                                      <p:tavLst>
                                        <p:tav tm="0">
                                          <p:val>
                                            <p:strVal val="ppt_x"/>
                                          </p:val>
                                        </p:tav>
                                        <p:tav tm="100000">
                                          <p:val>
                                            <p:strVal val="ppt_x"/>
                                          </p:val>
                                        </p:tav>
                                      </p:tavLst>
                                    </p:anim>
                                    <p:anim calcmode="lin" valueType="num">
                                      <p:cBhvr>
                                        <p:cTn id="57" dur="1000"/>
                                        <p:tgtEl>
                                          <p:spTgt spid="37">
                                            <p:txEl>
                                              <p:pRg st="0" end="0"/>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37">
                                            <p:txEl>
                                              <p:pRg st="0" end="0"/>
                                            </p:txEl>
                                          </p:spTgt>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37">
                                            <p:txEl>
                                              <p:pRg st="1" end="1"/>
                                            </p:txEl>
                                          </p:spTgt>
                                        </p:tgtEl>
                                      </p:cBhvr>
                                    </p:animEffect>
                                    <p:anim calcmode="lin" valueType="num">
                                      <p:cBhvr>
                                        <p:cTn id="61" dur="1000"/>
                                        <p:tgtEl>
                                          <p:spTgt spid="37">
                                            <p:txEl>
                                              <p:pRg st="1" end="1"/>
                                            </p:txEl>
                                          </p:spTgt>
                                        </p:tgtEl>
                                        <p:attrNameLst>
                                          <p:attrName>ppt_x</p:attrName>
                                        </p:attrNameLst>
                                      </p:cBhvr>
                                      <p:tavLst>
                                        <p:tav tm="0">
                                          <p:val>
                                            <p:strVal val="ppt_x"/>
                                          </p:val>
                                        </p:tav>
                                        <p:tav tm="100000">
                                          <p:val>
                                            <p:strVal val="ppt_x"/>
                                          </p:val>
                                        </p:tav>
                                      </p:tavLst>
                                    </p:anim>
                                    <p:anim calcmode="lin" valueType="num">
                                      <p:cBhvr>
                                        <p:cTn id="62" dur="1000"/>
                                        <p:tgtEl>
                                          <p:spTgt spid="37">
                                            <p:txEl>
                                              <p:pRg st="1" end="1"/>
                                            </p:txEl>
                                          </p:spTgt>
                                        </p:tgtEl>
                                        <p:attrNameLst>
                                          <p:attrName>ppt_y</p:attrName>
                                        </p:attrNameLst>
                                      </p:cBhvr>
                                      <p:tavLst>
                                        <p:tav tm="0">
                                          <p:val>
                                            <p:strVal val="ppt_y"/>
                                          </p:val>
                                        </p:tav>
                                        <p:tav tm="100000">
                                          <p:val>
                                            <p:strVal val="ppt_y+.1"/>
                                          </p:val>
                                        </p:tav>
                                      </p:tavLst>
                                    </p:anim>
                                    <p:set>
                                      <p:cBhvr>
                                        <p:cTn id="63" dur="1" fill="hold">
                                          <p:stCondLst>
                                            <p:cond delay="999"/>
                                          </p:stCondLst>
                                        </p:cTn>
                                        <p:tgtEl>
                                          <p:spTgt spid="3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D651572-3DCB-4AA4-8BAD-B04D55192FEE}"/>
              </a:ext>
            </a:extLst>
          </p:cNvPr>
          <p:cNvSpPr>
            <a:spLocks noGrp="1" noChangeArrowheads="1"/>
          </p:cNvSpPr>
          <p:nvPr>
            <p:ph type="title"/>
          </p:nvPr>
        </p:nvSpPr>
        <p:spPr>
          <a:xfrm>
            <a:off x="457200" y="30480"/>
            <a:ext cx="8229600" cy="820229"/>
          </a:xfrm>
        </p:spPr>
        <p:txBody>
          <a:bodyPr/>
          <a:lstStyle/>
          <a:p>
            <a:pPr algn="ctr" eaLnBrk="1" hangingPunct="1"/>
            <a:r>
              <a:rPr lang="en-US" altLang="en-US" dirty="0"/>
              <a:t>Scenario take home points</a:t>
            </a:r>
          </a:p>
        </p:txBody>
      </p:sp>
      <p:sp>
        <p:nvSpPr>
          <p:cNvPr id="239619" name="Rectangle 3">
            <a:extLst>
              <a:ext uri="{FF2B5EF4-FFF2-40B4-BE49-F238E27FC236}">
                <a16:creationId xmlns:a16="http://schemas.microsoft.com/office/drawing/2014/main" id="{56E79F95-E834-4D20-907D-973B3755D776}"/>
              </a:ext>
            </a:extLst>
          </p:cNvPr>
          <p:cNvSpPr>
            <a:spLocks noGrp="1" noChangeArrowheads="1"/>
          </p:cNvSpPr>
          <p:nvPr>
            <p:ph type="body" idx="1"/>
          </p:nvPr>
        </p:nvSpPr>
        <p:spPr>
          <a:xfrm>
            <a:off x="152400" y="1066800"/>
            <a:ext cx="8839200" cy="4940491"/>
          </a:xfrm>
        </p:spPr>
        <p:txBody>
          <a:bodyPr>
            <a:noAutofit/>
          </a:bodyPr>
          <a:lstStyle/>
          <a:p>
            <a:pPr eaLnBrk="1" hangingPunct="1">
              <a:lnSpc>
                <a:spcPct val="90000"/>
              </a:lnSpc>
            </a:pPr>
            <a:r>
              <a:rPr lang="en-US" altLang="en-US" sz="3200" dirty="0"/>
              <a:t>All of these events involved noncompliance with 9 CFR 417.5(a)(1) at a minimum because the establishments could not support decisions made in their hazard analyses, because the establishment was not properly implementing a pre-requisite program, or the pre-requisite program was inadequate.</a:t>
            </a:r>
          </a:p>
          <a:p>
            <a:pPr eaLnBrk="1" hangingPunct="1">
              <a:lnSpc>
                <a:spcPct val="90000"/>
              </a:lnSpc>
            </a:pPr>
            <a:r>
              <a:rPr lang="en-US" altLang="en-US" sz="3200" dirty="0"/>
              <a:t>Noncompliance with 417.5(a)(1) is not “just a recordkeeping” noncompliance!</a:t>
            </a:r>
          </a:p>
        </p:txBody>
      </p:sp>
      <p:pic>
        <p:nvPicPr>
          <p:cNvPr id="2" name="Audio 1">
            <a:hlinkClick r:id="" action="ppaction://media"/>
            <a:extLst>
              <a:ext uri="{FF2B5EF4-FFF2-40B4-BE49-F238E27FC236}">
                <a16:creationId xmlns:a16="http://schemas.microsoft.com/office/drawing/2014/main" id="{5D5FD46A-6330-4A37-AD09-2BB5A6F6987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0061"/>
    </mc:Choice>
    <mc:Fallback>
      <p:transition spd="slow" advTm="5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39619">
                                            <p:txEl>
                                              <p:pRg st="0" end="0"/>
                                            </p:txEl>
                                          </p:spTgt>
                                        </p:tgtEl>
                                        <p:attrNameLst>
                                          <p:attrName>style.visibility</p:attrName>
                                        </p:attrNameLst>
                                      </p:cBhvr>
                                      <p:to>
                                        <p:strVal val="visible"/>
                                      </p:to>
                                    </p:set>
                                    <p:anim calcmode="lin" valueType="num">
                                      <p:cBhvr additive="base">
                                        <p:cTn id="11" dur="500" fill="hold"/>
                                        <p:tgtEl>
                                          <p:spTgt spid="23961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96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39619">
                                            <p:txEl>
                                              <p:pRg st="1" end="1"/>
                                            </p:txEl>
                                          </p:spTgt>
                                        </p:tgtEl>
                                        <p:attrNameLst>
                                          <p:attrName>style.visibility</p:attrName>
                                        </p:attrNameLst>
                                      </p:cBhvr>
                                      <p:to>
                                        <p:strVal val="visible"/>
                                      </p:to>
                                    </p:set>
                                    <p:anim calcmode="lin" valueType="num">
                                      <p:cBhvr additive="base">
                                        <p:cTn id="17" dur="500" fill="hold"/>
                                        <p:tgtEl>
                                          <p:spTgt spid="23961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96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88BA5EB-08F9-4426-BBF4-2F9712BED001}"/>
              </a:ext>
            </a:extLst>
          </p:cNvPr>
          <p:cNvSpPr>
            <a:spLocks noGrp="1" noChangeArrowheads="1"/>
          </p:cNvSpPr>
          <p:nvPr>
            <p:ph type="title"/>
          </p:nvPr>
        </p:nvSpPr>
        <p:spPr/>
        <p:txBody>
          <a:bodyPr/>
          <a:lstStyle/>
          <a:p>
            <a:pPr algn="ctr" eaLnBrk="1" hangingPunct="1"/>
            <a:r>
              <a:rPr lang="en-US" altLang="en-US"/>
              <a:t>Scenario take home points</a:t>
            </a:r>
          </a:p>
        </p:txBody>
      </p:sp>
      <p:pic>
        <p:nvPicPr>
          <p:cNvPr id="106499" name="Picture 4" descr="MPj04340750000[1]">
            <a:extLst>
              <a:ext uri="{FF2B5EF4-FFF2-40B4-BE49-F238E27FC236}">
                <a16:creationId xmlns:a16="http://schemas.microsoft.com/office/drawing/2014/main" id="{73982921-B0C5-487D-86EA-F45B6F4337CD}"/>
              </a:ext>
            </a:extLst>
          </p:cNvPr>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1481931" y="1371600"/>
            <a:ext cx="6180138" cy="4114800"/>
          </a:xfrm>
          <a:noFill/>
        </p:spPr>
      </p:pic>
      <p:sp>
        <p:nvSpPr>
          <p:cNvPr id="240645" name="Text Box 5">
            <a:extLst>
              <a:ext uri="{FF2B5EF4-FFF2-40B4-BE49-F238E27FC236}">
                <a16:creationId xmlns:a16="http://schemas.microsoft.com/office/drawing/2014/main" id="{E59EBC86-EF75-41C0-B0C6-5916B4B2CC82}"/>
              </a:ext>
            </a:extLst>
          </p:cNvPr>
          <p:cNvSpPr txBox="1">
            <a:spLocks noChangeArrowheads="1"/>
          </p:cNvSpPr>
          <p:nvPr/>
        </p:nvSpPr>
        <p:spPr bwMode="auto">
          <a:xfrm>
            <a:off x="1062037" y="5501640"/>
            <a:ext cx="7019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algn="ctr">
              <a:spcBef>
                <a:spcPct val="0"/>
              </a:spcBef>
              <a:buClrTx/>
              <a:buSzTx/>
              <a:buFontTx/>
              <a:buNone/>
            </a:pPr>
            <a:r>
              <a:rPr lang="en-US" altLang="en-US" sz="2000" dirty="0"/>
              <a:t>It is important to document noncompliance with this</a:t>
            </a:r>
          </a:p>
          <a:p>
            <a:pPr algn="ctr">
              <a:spcBef>
                <a:spcPct val="0"/>
              </a:spcBef>
              <a:buClrTx/>
              <a:buSzTx/>
              <a:buFontTx/>
              <a:buNone/>
            </a:pPr>
            <a:r>
              <a:rPr lang="en-US" altLang="en-US" sz="2000" dirty="0"/>
              <a:t>regulation, since it’s often just the tip of the iceberg! </a:t>
            </a:r>
          </a:p>
        </p:txBody>
      </p:sp>
      <p:sp>
        <p:nvSpPr>
          <p:cNvPr id="2" name="TextBox 1">
            <a:extLst>
              <a:ext uri="{FF2B5EF4-FFF2-40B4-BE49-F238E27FC236}">
                <a16:creationId xmlns:a16="http://schemas.microsoft.com/office/drawing/2014/main" id="{46DF7A48-3C38-4DB7-9816-87B80D7C3061}"/>
              </a:ext>
            </a:extLst>
          </p:cNvPr>
          <p:cNvSpPr txBox="1"/>
          <p:nvPr/>
        </p:nvSpPr>
        <p:spPr>
          <a:xfrm>
            <a:off x="2286000" y="3962400"/>
            <a:ext cx="3360215" cy="461665"/>
          </a:xfrm>
          <a:prstGeom prst="rect">
            <a:avLst/>
          </a:prstGeom>
          <a:noFill/>
        </p:spPr>
        <p:txBody>
          <a:bodyPr wrap="none" rtlCol="0">
            <a:spAutoFit/>
          </a:bodyPr>
          <a:lstStyle/>
          <a:p>
            <a:r>
              <a:rPr lang="en-US" sz="2400" b="1" dirty="0"/>
              <a:t>9 CFR 417.5(a)(1)</a:t>
            </a:r>
          </a:p>
        </p:txBody>
      </p:sp>
      <p:pic>
        <p:nvPicPr>
          <p:cNvPr id="3" name="Audio 2">
            <a:hlinkClick r:id="" action="ppaction://media"/>
            <a:extLst>
              <a:ext uri="{FF2B5EF4-FFF2-40B4-BE49-F238E27FC236}">
                <a16:creationId xmlns:a16="http://schemas.microsoft.com/office/drawing/2014/main" id="{5DA4CD7C-854A-4B81-AF17-49FC99420F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6036"/>
    </mc:Choice>
    <mc:Fallback>
      <p:transition spd="slow" advTm="16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40645"/>
                                        </p:tgtEl>
                                        <p:attrNameLst>
                                          <p:attrName>style.visibility</p:attrName>
                                        </p:attrNameLst>
                                      </p:cBhvr>
                                      <p:to>
                                        <p:strVal val="visible"/>
                                      </p:to>
                                    </p:set>
                                    <p:anim calcmode="lin" valueType="num">
                                      <p:cBhvr additive="base">
                                        <p:cTn id="11" dur="500" fill="hold"/>
                                        <p:tgtEl>
                                          <p:spTgt spid="240645"/>
                                        </p:tgtEl>
                                        <p:attrNameLst>
                                          <p:attrName>ppt_x</p:attrName>
                                        </p:attrNameLst>
                                      </p:cBhvr>
                                      <p:tavLst>
                                        <p:tav tm="0">
                                          <p:val>
                                            <p:strVal val="#ppt_x"/>
                                          </p:val>
                                        </p:tav>
                                        <p:tav tm="100000">
                                          <p:val>
                                            <p:strVal val="#ppt_x"/>
                                          </p:val>
                                        </p:tav>
                                      </p:tavLst>
                                    </p:anim>
                                    <p:anim calcmode="lin" valueType="num">
                                      <p:cBhvr additive="base">
                                        <p:cTn id="12" dur="500" fill="hold"/>
                                        <p:tgtEl>
                                          <p:spTgt spid="2406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24064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dwb0060"/>
          <p:cNvPicPr>
            <a:picLocks noChangeAspect="1" noChangeArrowheads="1"/>
          </p:cNvPicPr>
          <p:nvPr/>
        </p:nvPicPr>
        <p:blipFill>
          <a:blip r:embed="rId6" cstate="print"/>
          <a:srcRect/>
          <a:stretch>
            <a:fillRect/>
          </a:stretch>
        </p:blipFill>
        <p:spPr bwMode="auto">
          <a:xfrm>
            <a:off x="-15240" y="0"/>
            <a:ext cx="9144000" cy="6858000"/>
          </a:xfrm>
          <a:prstGeom prst="rect">
            <a:avLst/>
          </a:prstGeom>
          <a:noFill/>
          <a:ln w="9525">
            <a:noFill/>
            <a:miter lim="800000"/>
            <a:headEnd/>
            <a:tailEnd/>
          </a:ln>
        </p:spPr>
      </p:pic>
      <p:sp>
        <p:nvSpPr>
          <p:cNvPr id="114691" name="Text Box 5"/>
          <p:cNvSpPr txBox="1">
            <a:spLocks noChangeArrowheads="1"/>
          </p:cNvSpPr>
          <p:nvPr/>
        </p:nvSpPr>
        <p:spPr bwMode="auto">
          <a:xfrm>
            <a:off x="2929102" y="695682"/>
            <a:ext cx="2558714" cy="369332"/>
          </a:xfrm>
          <a:prstGeom prst="rect">
            <a:avLst/>
          </a:prstGeom>
          <a:noFill/>
          <a:ln w="9525">
            <a:noFill/>
            <a:miter lim="800000"/>
            <a:headEnd/>
            <a:tailEnd/>
          </a:ln>
        </p:spPr>
        <p:txBody>
          <a:bodyPr wrap="none">
            <a:spAutoFit/>
          </a:bodyPr>
          <a:lstStyle/>
          <a:p>
            <a:r>
              <a:rPr lang="en-US" b="1" dirty="0"/>
              <a:t>9 CFR 417.5(a)(1)</a:t>
            </a:r>
          </a:p>
        </p:txBody>
      </p:sp>
      <p:sp>
        <p:nvSpPr>
          <p:cNvPr id="114692" name="Text Box 6"/>
          <p:cNvSpPr txBox="1">
            <a:spLocks noChangeArrowheads="1"/>
          </p:cNvSpPr>
          <p:nvPr/>
        </p:nvSpPr>
        <p:spPr bwMode="auto">
          <a:xfrm>
            <a:off x="1905000" y="1600200"/>
            <a:ext cx="2805576" cy="369332"/>
          </a:xfrm>
          <a:prstGeom prst="rect">
            <a:avLst/>
          </a:prstGeom>
          <a:noFill/>
          <a:ln w="9525">
            <a:noFill/>
            <a:miter lim="800000"/>
            <a:headEnd/>
            <a:tailEnd/>
          </a:ln>
        </p:spPr>
        <p:txBody>
          <a:bodyPr wrap="none">
            <a:spAutoFit/>
          </a:bodyPr>
          <a:lstStyle/>
          <a:p>
            <a:r>
              <a:rPr lang="en-US" b="1" dirty="0">
                <a:solidFill>
                  <a:schemeClr val="bg1"/>
                </a:solidFill>
              </a:rPr>
              <a:t>9 CFR 417.2(a)(1,2)</a:t>
            </a:r>
          </a:p>
        </p:txBody>
      </p:sp>
      <p:sp>
        <p:nvSpPr>
          <p:cNvPr id="114693" name="Text Box 7"/>
          <p:cNvSpPr txBox="1">
            <a:spLocks noChangeArrowheads="1"/>
          </p:cNvSpPr>
          <p:nvPr/>
        </p:nvSpPr>
        <p:spPr bwMode="auto">
          <a:xfrm>
            <a:off x="2590800" y="1981200"/>
            <a:ext cx="2805576" cy="369332"/>
          </a:xfrm>
          <a:prstGeom prst="rect">
            <a:avLst/>
          </a:prstGeom>
          <a:noFill/>
          <a:ln w="9525">
            <a:noFill/>
            <a:miter lim="800000"/>
            <a:headEnd/>
            <a:tailEnd/>
          </a:ln>
        </p:spPr>
        <p:txBody>
          <a:bodyPr wrap="square">
            <a:spAutoFit/>
          </a:bodyPr>
          <a:lstStyle/>
          <a:p>
            <a:r>
              <a:rPr lang="en-US" b="1" dirty="0">
                <a:solidFill>
                  <a:schemeClr val="bg1"/>
                </a:solidFill>
              </a:rPr>
              <a:t>9 CFR 417.2(c)(1-7)</a:t>
            </a:r>
          </a:p>
        </p:txBody>
      </p:sp>
      <p:sp>
        <p:nvSpPr>
          <p:cNvPr id="114694" name="Text Box 9"/>
          <p:cNvSpPr txBox="1">
            <a:spLocks noChangeArrowheads="1"/>
          </p:cNvSpPr>
          <p:nvPr/>
        </p:nvSpPr>
        <p:spPr bwMode="auto">
          <a:xfrm>
            <a:off x="2057400" y="2590800"/>
            <a:ext cx="2887329" cy="923330"/>
          </a:xfrm>
          <a:prstGeom prst="rect">
            <a:avLst/>
          </a:prstGeom>
          <a:noFill/>
          <a:ln w="9525">
            <a:noFill/>
            <a:miter lim="800000"/>
            <a:headEnd/>
            <a:tailEnd/>
          </a:ln>
        </p:spPr>
        <p:txBody>
          <a:bodyPr wrap="none">
            <a:spAutoFit/>
          </a:bodyPr>
          <a:lstStyle/>
          <a:p>
            <a:r>
              <a:rPr lang="en-US" b="1" dirty="0">
                <a:solidFill>
                  <a:schemeClr val="bg1"/>
                </a:solidFill>
              </a:rPr>
              <a:t>9CFR 417.3(b)(4)</a:t>
            </a:r>
          </a:p>
          <a:p>
            <a:r>
              <a:rPr lang="en-US" b="1" dirty="0">
                <a:solidFill>
                  <a:schemeClr val="bg1"/>
                </a:solidFill>
              </a:rPr>
              <a:t>&amp;/or</a:t>
            </a:r>
          </a:p>
          <a:p>
            <a:r>
              <a:rPr lang="en-US" b="1" dirty="0">
                <a:solidFill>
                  <a:schemeClr val="bg1"/>
                </a:solidFill>
              </a:rPr>
              <a:t>9 CFR 417.4(a)(3)(</a:t>
            </a:r>
            <a:r>
              <a:rPr lang="en-US" b="1" dirty="0" err="1">
                <a:solidFill>
                  <a:schemeClr val="bg1"/>
                </a:solidFill>
              </a:rPr>
              <a:t>i</a:t>
            </a:r>
            <a:r>
              <a:rPr lang="en-US" b="1" dirty="0">
                <a:solidFill>
                  <a:schemeClr val="bg1"/>
                </a:solidFill>
              </a:rPr>
              <a:t>)</a:t>
            </a:r>
          </a:p>
        </p:txBody>
      </p:sp>
      <p:sp>
        <p:nvSpPr>
          <p:cNvPr id="114695" name="Text Box 10"/>
          <p:cNvSpPr txBox="1">
            <a:spLocks noChangeArrowheads="1"/>
          </p:cNvSpPr>
          <p:nvPr/>
        </p:nvSpPr>
        <p:spPr bwMode="auto">
          <a:xfrm>
            <a:off x="3276600" y="3810000"/>
            <a:ext cx="1741182" cy="369332"/>
          </a:xfrm>
          <a:prstGeom prst="rect">
            <a:avLst/>
          </a:prstGeom>
          <a:noFill/>
          <a:ln w="9525">
            <a:noFill/>
            <a:miter lim="800000"/>
            <a:headEnd/>
            <a:tailEnd/>
          </a:ln>
        </p:spPr>
        <p:txBody>
          <a:bodyPr wrap="none">
            <a:spAutoFit/>
          </a:bodyPr>
          <a:lstStyle/>
          <a:p>
            <a:r>
              <a:rPr lang="en-US" b="1" dirty="0">
                <a:solidFill>
                  <a:schemeClr val="bg1"/>
                </a:solidFill>
              </a:rPr>
              <a:t>9 CFR 417.6</a:t>
            </a:r>
          </a:p>
        </p:txBody>
      </p:sp>
      <p:sp>
        <p:nvSpPr>
          <p:cNvPr id="114696" name="Text Box 11"/>
          <p:cNvSpPr txBox="1">
            <a:spLocks noChangeArrowheads="1"/>
          </p:cNvSpPr>
          <p:nvPr/>
        </p:nvSpPr>
        <p:spPr bwMode="auto">
          <a:xfrm>
            <a:off x="3213100" y="4425950"/>
            <a:ext cx="2117887" cy="369332"/>
          </a:xfrm>
          <a:prstGeom prst="rect">
            <a:avLst/>
          </a:prstGeom>
          <a:noFill/>
          <a:ln w="9525">
            <a:noFill/>
            <a:miter lim="800000"/>
            <a:headEnd/>
            <a:tailEnd/>
          </a:ln>
        </p:spPr>
        <p:txBody>
          <a:bodyPr wrap="none">
            <a:spAutoFit/>
          </a:bodyPr>
          <a:lstStyle/>
          <a:p>
            <a:r>
              <a:rPr lang="en-US" b="1" dirty="0">
                <a:solidFill>
                  <a:schemeClr val="bg1"/>
                </a:solidFill>
              </a:rPr>
              <a:t>9 CFR Part 500</a:t>
            </a:r>
          </a:p>
        </p:txBody>
      </p:sp>
      <p:sp>
        <p:nvSpPr>
          <p:cNvPr id="2" name="TextBox 1">
            <a:extLst>
              <a:ext uri="{FF2B5EF4-FFF2-40B4-BE49-F238E27FC236}">
                <a16:creationId xmlns:a16="http://schemas.microsoft.com/office/drawing/2014/main" id="{19AD7460-F594-474D-A1FD-39C3A6D93F1E}"/>
              </a:ext>
            </a:extLst>
          </p:cNvPr>
          <p:cNvSpPr txBox="1"/>
          <p:nvPr/>
        </p:nvSpPr>
        <p:spPr>
          <a:xfrm>
            <a:off x="5887088" y="511016"/>
            <a:ext cx="2903359" cy="369332"/>
          </a:xfrm>
          <a:prstGeom prst="rect">
            <a:avLst/>
          </a:prstGeom>
          <a:noFill/>
        </p:spPr>
        <p:txBody>
          <a:bodyPr wrap="none" rtlCol="0">
            <a:spAutoFit/>
          </a:bodyPr>
          <a:lstStyle/>
          <a:p>
            <a:r>
              <a:rPr lang="en-US" b="1" dirty="0"/>
              <a:t>Here’s what you see.</a:t>
            </a:r>
          </a:p>
        </p:txBody>
      </p:sp>
      <p:sp>
        <p:nvSpPr>
          <p:cNvPr id="3" name="TextBox 2">
            <a:extLst>
              <a:ext uri="{FF2B5EF4-FFF2-40B4-BE49-F238E27FC236}">
                <a16:creationId xmlns:a16="http://schemas.microsoft.com/office/drawing/2014/main" id="{6B9A9D88-322C-42ED-B6BC-0D69DDE3B782}"/>
              </a:ext>
            </a:extLst>
          </p:cNvPr>
          <p:cNvSpPr txBox="1"/>
          <p:nvPr/>
        </p:nvSpPr>
        <p:spPr>
          <a:xfrm>
            <a:off x="5738809" y="4610616"/>
            <a:ext cx="3337773" cy="1477328"/>
          </a:xfrm>
          <a:prstGeom prst="rect">
            <a:avLst/>
          </a:prstGeom>
          <a:noFill/>
        </p:spPr>
        <p:txBody>
          <a:bodyPr wrap="none" rtlCol="0">
            <a:spAutoFit/>
          </a:bodyPr>
          <a:lstStyle/>
          <a:p>
            <a:r>
              <a:rPr lang="en-US" b="1" dirty="0">
                <a:solidFill>
                  <a:schemeClr val="bg1"/>
                </a:solidFill>
              </a:rPr>
              <a:t>But below the surface, </a:t>
            </a:r>
          </a:p>
          <a:p>
            <a:r>
              <a:rPr lang="en-US" b="1" dirty="0">
                <a:solidFill>
                  <a:schemeClr val="bg1"/>
                </a:solidFill>
              </a:rPr>
              <a:t>there may be more </a:t>
            </a:r>
          </a:p>
          <a:p>
            <a:r>
              <a:rPr lang="en-US" b="1" dirty="0">
                <a:solidFill>
                  <a:schemeClr val="bg1"/>
                </a:solidFill>
              </a:rPr>
              <a:t>noncompliance that </a:t>
            </a:r>
          </a:p>
          <a:p>
            <a:r>
              <a:rPr lang="en-US" b="1" dirty="0">
                <a:solidFill>
                  <a:schemeClr val="bg1"/>
                </a:solidFill>
              </a:rPr>
              <a:t>leads to an enforcement</a:t>
            </a:r>
          </a:p>
          <a:p>
            <a:r>
              <a:rPr lang="en-US" b="1" dirty="0">
                <a:solidFill>
                  <a:schemeClr val="bg1"/>
                </a:solidFill>
              </a:rPr>
              <a:t>action as per Part 500.</a:t>
            </a:r>
          </a:p>
        </p:txBody>
      </p:sp>
      <p:pic>
        <p:nvPicPr>
          <p:cNvPr id="4" name="Audio 3">
            <a:hlinkClick r:id="" action="ppaction://media"/>
            <a:extLst>
              <a:ext uri="{FF2B5EF4-FFF2-40B4-BE49-F238E27FC236}">
                <a16:creationId xmlns:a16="http://schemas.microsoft.com/office/drawing/2014/main" id="{E1463250-AD71-4C0E-A77A-244DFD0D7DB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41831664"/>
      </p:ext>
    </p:extLst>
  </p:cSld>
  <p:clrMapOvr>
    <a:masterClrMapping/>
  </p:clrMapOvr>
  <mc:AlternateContent xmlns:mc="http://schemas.openxmlformats.org/markup-compatibility/2006">
    <mc:Choice xmlns:p14="http://schemas.microsoft.com/office/powerpoint/2010/main" Requires="p14">
      <p:transition spd="slow" p14:dur="2000" advTm="25672"/>
    </mc:Choice>
    <mc:Fallback>
      <p:transition spd="slow" advTm="2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animEffect transition="in" filter="fade">
                                      <p:cBhvr>
                                        <p:cTn id="11" dur="1000"/>
                                        <p:tgtEl>
                                          <p:spTgt spid="114691">
                                            <p:txEl>
                                              <p:pRg st="0" end="0"/>
                                            </p:txEl>
                                          </p:spTgt>
                                        </p:tgtEl>
                                      </p:cBhvr>
                                    </p:animEffect>
                                    <p:anim calcmode="lin" valueType="num">
                                      <p:cBhvr>
                                        <p:cTn id="12" dur="10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146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1000"/>
                                        <p:tgtEl>
                                          <p:spTgt spid="2">
                                            <p:txEl>
                                              <p:pRg st="0" end="0"/>
                                            </p:txEl>
                                          </p:spTgt>
                                        </p:tgtEl>
                                      </p:cBhvr>
                                    </p:animEffect>
                                    <p:anim calcmode="lin" valueType="num">
                                      <p:cBhvr>
                                        <p:cTn id="1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3000"/>
                                  </p:stCondLst>
                                  <p:childTnLst>
                                    <p:set>
                                      <p:cBhvr>
                                        <p:cTn id="47" dur="1" fill="hold">
                                          <p:stCondLst>
                                            <p:cond delay="0"/>
                                          </p:stCondLst>
                                        </p:cTn>
                                        <p:tgtEl>
                                          <p:spTgt spid="114692">
                                            <p:txEl>
                                              <p:pRg st="0" end="0"/>
                                            </p:txEl>
                                          </p:spTgt>
                                        </p:tgtEl>
                                        <p:attrNameLst>
                                          <p:attrName>style.visibility</p:attrName>
                                        </p:attrNameLst>
                                      </p:cBhvr>
                                      <p:to>
                                        <p:strVal val="visible"/>
                                      </p:to>
                                    </p:set>
                                    <p:animEffect transition="in" filter="fade">
                                      <p:cBhvr>
                                        <p:cTn id="48" dur="2000"/>
                                        <p:tgtEl>
                                          <p:spTgt spid="114692">
                                            <p:txEl>
                                              <p:pRg st="0" end="0"/>
                                            </p:txEl>
                                          </p:spTgt>
                                        </p:tgtEl>
                                      </p:cBhvr>
                                    </p:animEffect>
                                    <p:anim calcmode="lin" valueType="num">
                                      <p:cBhvr>
                                        <p:cTn id="49" dur="2000" fill="hold"/>
                                        <p:tgtEl>
                                          <p:spTgt spid="114692">
                                            <p:txEl>
                                              <p:pRg st="0" end="0"/>
                                            </p:txEl>
                                          </p:spTgt>
                                        </p:tgtEl>
                                        <p:attrNameLst>
                                          <p:attrName>ppt_x</p:attrName>
                                        </p:attrNameLst>
                                      </p:cBhvr>
                                      <p:tavLst>
                                        <p:tav tm="0">
                                          <p:val>
                                            <p:strVal val="#ppt_x"/>
                                          </p:val>
                                        </p:tav>
                                        <p:tav tm="100000">
                                          <p:val>
                                            <p:strVal val="#ppt_x"/>
                                          </p:val>
                                        </p:tav>
                                      </p:tavLst>
                                    </p:anim>
                                    <p:anim calcmode="lin" valueType="num">
                                      <p:cBhvr>
                                        <p:cTn id="50" dur="2000" fill="hold"/>
                                        <p:tgtEl>
                                          <p:spTgt spid="114692">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114693">
                                            <p:txEl>
                                              <p:pRg st="0" end="0"/>
                                            </p:txEl>
                                          </p:spTgt>
                                        </p:tgtEl>
                                        <p:attrNameLst>
                                          <p:attrName>style.visibility</p:attrName>
                                        </p:attrNameLst>
                                      </p:cBhvr>
                                      <p:to>
                                        <p:strVal val="visible"/>
                                      </p:to>
                                    </p:set>
                                    <p:animEffect transition="in" filter="fade">
                                      <p:cBhvr>
                                        <p:cTn id="53" dur="2000"/>
                                        <p:tgtEl>
                                          <p:spTgt spid="114693">
                                            <p:txEl>
                                              <p:pRg st="0" end="0"/>
                                            </p:txEl>
                                          </p:spTgt>
                                        </p:tgtEl>
                                      </p:cBhvr>
                                    </p:animEffect>
                                    <p:anim calcmode="lin" valueType="num">
                                      <p:cBhvr>
                                        <p:cTn id="54" dur="2000" fill="hold"/>
                                        <p:tgtEl>
                                          <p:spTgt spid="114693">
                                            <p:txEl>
                                              <p:pRg st="0" end="0"/>
                                            </p:txEl>
                                          </p:spTgt>
                                        </p:tgtEl>
                                        <p:attrNameLst>
                                          <p:attrName>ppt_x</p:attrName>
                                        </p:attrNameLst>
                                      </p:cBhvr>
                                      <p:tavLst>
                                        <p:tav tm="0">
                                          <p:val>
                                            <p:strVal val="#ppt_x"/>
                                          </p:val>
                                        </p:tav>
                                        <p:tav tm="100000">
                                          <p:val>
                                            <p:strVal val="#ppt_x"/>
                                          </p:val>
                                        </p:tav>
                                      </p:tavLst>
                                    </p:anim>
                                    <p:anim calcmode="lin" valueType="num">
                                      <p:cBhvr>
                                        <p:cTn id="55" dur="2000" fill="hold"/>
                                        <p:tgtEl>
                                          <p:spTgt spid="114693">
                                            <p:txEl>
                                              <p:pRg st="0" end="0"/>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5000"/>
                                  </p:stCondLst>
                                  <p:childTnLst>
                                    <p:set>
                                      <p:cBhvr>
                                        <p:cTn id="57" dur="1" fill="hold">
                                          <p:stCondLst>
                                            <p:cond delay="0"/>
                                          </p:stCondLst>
                                        </p:cTn>
                                        <p:tgtEl>
                                          <p:spTgt spid="114694">
                                            <p:txEl>
                                              <p:pRg st="0" end="0"/>
                                            </p:txEl>
                                          </p:spTgt>
                                        </p:tgtEl>
                                        <p:attrNameLst>
                                          <p:attrName>style.visibility</p:attrName>
                                        </p:attrNameLst>
                                      </p:cBhvr>
                                      <p:to>
                                        <p:strVal val="visible"/>
                                      </p:to>
                                    </p:set>
                                    <p:animEffect transition="in" filter="fade">
                                      <p:cBhvr>
                                        <p:cTn id="58" dur="2000"/>
                                        <p:tgtEl>
                                          <p:spTgt spid="114694">
                                            <p:txEl>
                                              <p:pRg st="0" end="0"/>
                                            </p:txEl>
                                          </p:spTgt>
                                        </p:tgtEl>
                                      </p:cBhvr>
                                    </p:animEffect>
                                    <p:anim calcmode="lin" valueType="num">
                                      <p:cBhvr>
                                        <p:cTn id="59" dur="2000" fill="hold"/>
                                        <p:tgtEl>
                                          <p:spTgt spid="114694">
                                            <p:txEl>
                                              <p:pRg st="0" end="0"/>
                                            </p:txEl>
                                          </p:spTgt>
                                        </p:tgtEl>
                                        <p:attrNameLst>
                                          <p:attrName>ppt_x</p:attrName>
                                        </p:attrNameLst>
                                      </p:cBhvr>
                                      <p:tavLst>
                                        <p:tav tm="0">
                                          <p:val>
                                            <p:strVal val="#ppt_x"/>
                                          </p:val>
                                        </p:tav>
                                        <p:tav tm="100000">
                                          <p:val>
                                            <p:strVal val="#ppt_x"/>
                                          </p:val>
                                        </p:tav>
                                      </p:tavLst>
                                    </p:anim>
                                    <p:anim calcmode="lin" valueType="num">
                                      <p:cBhvr>
                                        <p:cTn id="60" dur="2000" fill="hold"/>
                                        <p:tgtEl>
                                          <p:spTgt spid="114694">
                                            <p:txEl>
                                              <p:pRg st="0" end="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5000"/>
                                  </p:stCondLst>
                                  <p:childTnLst>
                                    <p:set>
                                      <p:cBhvr>
                                        <p:cTn id="62" dur="1" fill="hold">
                                          <p:stCondLst>
                                            <p:cond delay="0"/>
                                          </p:stCondLst>
                                        </p:cTn>
                                        <p:tgtEl>
                                          <p:spTgt spid="114694">
                                            <p:txEl>
                                              <p:pRg st="1" end="1"/>
                                            </p:txEl>
                                          </p:spTgt>
                                        </p:tgtEl>
                                        <p:attrNameLst>
                                          <p:attrName>style.visibility</p:attrName>
                                        </p:attrNameLst>
                                      </p:cBhvr>
                                      <p:to>
                                        <p:strVal val="visible"/>
                                      </p:to>
                                    </p:set>
                                    <p:animEffect transition="in" filter="fade">
                                      <p:cBhvr>
                                        <p:cTn id="63" dur="2000"/>
                                        <p:tgtEl>
                                          <p:spTgt spid="114694">
                                            <p:txEl>
                                              <p:pRg st="1" end="1"/>
                                            </p:txEl>
                                          </p:spTgt>
                                        </p:tgtEl>
                                      </p:cBhvr>
                                    </p:animEffect>
                                    <p:anim calcmode="lin" valueType="num">
                                      <p:cBhvr>
                                        <p:cTn id="64" dur="2000" fill="hold"/>
                                        <p:tgtEl>
                                          <p:spTgt spid="114694">
                                            <p:txEl>
                                              <p:pRg st="1" end="1"/>
                                            </p:txEl>
                                          </p:spTgt>
                                        </p:tgtEl>
                                        <p:attrNameLst>
                                          <p:attrName>ppt_x</p:attrName>
                                        </p:attrNameLst>
                                      </p:cBhvr>
                                      <p:tavLst>
                                        <p:tav tm="0">
                                          <p:val>
                                            <p:strVal val="#ppt_x"/>
                                          </p:val>
                                        </p:tav>
                                        <p:tav tm="100000">
                                          <p:val>
                                            <p:strVal val="#ppt_x"/>
                                          </p:val>
                                        </p:tav>
                                      </p:tavLst>
                                    </p:anim>
                                    <p:anim calcmode="lin" valueType="num">
                                      <p:cBhvr>
                                        <p:cTn id="65" dur="2000" fill="hold"/>
                                        <p:tgtEl>
                                          <p:spTgt spid="114694">
                                            <p:txEl>
                                              <p:pRg st="1" end="1"/>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5000"/>
                                  </p:stCondLst>
                                  <p:childTnLst>
                                    <p:set>
                                      <p:cBhvr>
                                        <p:cTn id="67" dur="1" fill="hold">
                                          <p:stCondLst>
                                            <p:cond delay="0"/>
                                          </p:stCondLst>
                                        </p:cTn>
                                        <p:tgtEl>
                                          <p:spTgt spid="114694">
                                            <p:txEl>
                                              <p:pRg st="2" end="2"/>
                                            </p:txEl>
                                          </p:spTgt>
                                        </p:tgtEl>
                                        <p:attrNameLst>
                                          <p:attrName>style.visibility</p:attrName>
                                        </p:attrNameLst>
                                      </p:cBhvr>
                                      <p:to>
                                        <p:strVal val="visible"/>
                                      </p:to>
                                    </p:set>
                                    <p:animEffect transition="in" filter="fade">
                                      <p:cBhvr>
                                        <p:cTn id="68" dur="2000"/>
                                        <p:tgtEl>
                                          <p:spTgt spid="114694">
                                            <p:txEl>
                                              <p:pRg st="2" end="2"/>
                                            </p:txEl>
                                          </p:spTgt>
                                        </p:tgtEl>
                                      </p:cBhvr>
                                    </p:animEffect>
                                    <p:anim calcmode="lin" valueType="num">
                                      <p:cBhvr>
                                        <p:cTn id="69" dur="2000" fill="hold"/>
                                        <p:tgtEl>
                                          <p:spTgt spid="114694">
                                            <p:txEl>
                                              <p:pRg st="2" end="2"/>
                                            </p:txEl>
                                          </p:spTgt>
                                        </p:tgtEl>
                                        <p:attrNameLst>
                                          <p:attrName>ppt_x</p:attrName>
                                        </p:attrNameLst>
                                      </p:cBhvr>
                                      <p:tavLst>
                                        <p:tav tm="0">
                                          <p:val>
                                            <p:strVal val="#ppt_x"/>
                                          </p:val>
                                        </p:tav>
                                        <p:tav tm="100000">
                                          <p:val>
                                            <p:strVal val="#ppt_x"/>
                                          </p:val>
                                        </p:tav>
                                      </p:tavLst>
                                    </p:anim>
                                    <p:anim calcmode="lin" valueType="num">
                                      <p:cBhvr>
                                        <p:cTn id="70" dur="2000" fill="hold"/>
                                        <p:tgtEl>
                                          <p:spTgt spid="114694">
                                            <p:txEl>
                                              <p:pRg st="2" end="2"/>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6000"/>
                                  </p:stCondLst>
                                  <p:childTnLst>
                                    <p:set>
                                      <p:cBhvr>
                                        <p:cTn id="72" dur="1" fill="hold">
                                          <p:stCondLst>
                                            <p:cond delay="0"/>
                                          </p:stCondLst>
                                        </p:cTn>
                                        <p:tgtEl>
                                          <p:spTgt spid="114695">
                                            <p:txEl>
                                              <p:pRg st="0" end="0"/>
                                            </p:txEl>
                                          </p:spTgt>
                                        </p:tgtEl>
                                        <p:attrNameLst>
                                          <p:attrName>style.visibility</p:attrName>
                                        </p:attrNameLst>
                                      </p:cBhvr>
                                      <p:to>
                                        <p:strVal val="visible"/>
                                      </p:to>
                                    </p:set>
                                    <p:animEffect transition="in" filter="fade">
                                      <p:cBhvr>
                                        <p:cTn id="73" dur="2000"/>
                                        <p:tgtEl>
                                          <p:spTgt spid="114695">
                                            <p:txEl>
                                              <p:pRg st="0" end="0"/>
                                            </p:txEl>
                                          </p:spTgt>
                                        </p:tgtEl>
                                      </p:cBhvr>
                                    </p:animEffect>
                                    <p:anim calcmode="lin" valueType="num">
                                      <p:cBhvr>
                                        <p:cTn id="74" dur="2000" fill="hold"/>
                                        <p:tgtEl>
                                          <p:spTgt spid="114695">
                                            <p:txEl>
                                              <p:pRg st="0" end="0"/>
                                            </p:txEl>
                                          </p:spTgt>
                                        </p:tgtEl>
                                        <p:attrNameLst>
                                          <p:attrName>ppt_x</p:attrName>
                                        </p:attrNameLst>
                                      </p:cBhvr>
                                      <p:tavLst>
                                        <p:tav tm="0">
                                          <p:val>
                                            <p:strVal val="#ppt_x"/>
                                          </p:val>
                                        </p:tav>
                                        <p:tav tm="100000">
                                          <p:val>
                                            <p:strVal val="#ppt_x"/>
                                          </p:val>
                                        </p:tav>
                                      </p:tavLst>
                                    </p:anim>
                                    <p:anim calcmode="lin" valueType="num">
                                      <p:cBhvr>
                                        <p:cTn id="75" dur="2000" fill="hold"/>
                                        <p:tgtEl>
                                          <p:spTgt spid="114695">
                                            <p:txEl>
                                              <p:pRg st="0" end="0"/>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6500"/>
                                  </p:stCondLst>
                                  <p:childTnLst>
                                    <p:set>
                                      <p:cBhvr>
                                        <p:cTn id="77" dur="1" fill="hold">
                                          <p:stCondLst>
                                            <p:cond delay="0"/>
                                          </p:stCondLst>
                                        </p:cTn>
                                        <p:tgtEl>
                                          <p:spTgt spid="114696">
                                            <p:txEl>
                                              <p:pRg st="0" end="0"/>
                                            </p:txEl>
                                          </p:spTgt>
                                        </p:tgtEl>
                                        <p:attrNameLst>
                                          <p:attrName>style.visibility</p:attrName>
                                        </p:attrNameLst>
                                      </p:cBhvr>
                                      <p:to>
                                        <p:strVal val="visible"/>
                                      </p:to>
                                    </p:set>
                                    <p:animEffect transition="in" filter="fade">
                                      <p:cBhvr>
                                        <p:cTn id="78" dur="2000"/>
                                        <p:tgtEl>
                                          <p:spTgt spid="114696">
                                            <p:txEl>
                                              <p:pRg st="0" end="0"/>
                                            </p:txEl>
                                          </p:spTgt>
                                        </p:tgtEl>
                                      </p:cBhvr>
                                    </p:animEffect>
                                    <p:anim calcmode="lin" valueType="num">
                                      <p:cBhvr>
                                        <p:cTn id="79" dur="2000" fill="hold"/>
                                        <p:tgtEl>
                                          <p:spTgt spid="114696">
                                            <p:txEl>
                                              <p:pRg st="0" end="0"/>
                                            </p:txEl>
                                          </p:spTgt>
                                        </p:tgtEl>
                                        <p:attrNameLst>
                                          <p:attrName>ppt_x</p:attrName>
                                        </p:attrNameLst>
                                      </p:cBhvr>
                                      <p:tavLst>
                                        <p:tav tm="0">
                                          <p:val>
                                            <p:strVal val="#ppt_x"/>
                                          </p:val>
                                        </p:tav>
                                        <p:tav tm="100000">
                                          <p:val>
                                            <p:strVal val="#ppt_x"/>
                                          </p:val>
                                        </p:tav>
                                      </p:tavLst>
                                    </p:anim>
                                    <p:anim calcmode="lin" valueType="num">
                                      <p:cBhvr>
                                        <p:cTn id="80" dur="2000" fill="hold"/>
                                        <p:tgtEl>
                                          <p:spTgt spid="11469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0A14C1-BE28-48D1-B3F1-2DEBC6573ABD}"/>
              </a:ext>
            </a:extLst>
          </p:cNvPr>
          <p:cNvSpPr>
            <a:spLocks noGrp="1"/>
          </p:cNvSpPr>
          <p:nvPr>
            <p:ph type="sldNum" sz="quarter" idx="12"/>
          </p:nvPr>
        </p:nvSpPr>
        <p:spPr/>
        <p:txBody>
          <a:bodyPr/>
          <a:lstStyle/>
          <a:p>
            <a:fld id="{2274F206-DD76-49F1-8A91-1C1E74480460}" type="slidenum">
              <a:rPr lang="en-US" smtClean="0"/>
              <a:t>68</a:t>
            </a:fld>
            <a:endParaRPr lang="en-US" dirty="0"/>
          </a:p>
        </p:txBody>
      </p:sp>
      <p:sp>
        <p:nvSpPr>
          <p:cNvPr id="4" name="Title 3">
            <a:extLst>
              <a:ext uri="{FF2B5EF4-FFF2-40B4-BE49-F238E27FC236}">
                <a16:creationId xmlns:a16="http://schemas.microsoft.com/office/drawing/2014/main" id="{1EBE6E55-7B4A-4229-B0C0-DF6EB98DFDF8}"/>
              </a:ext>
            </a:extLst>
          </p:cNvPr>
          <p:cNvSpPr>
            <a:spLocks noGrp="1"/>
          </p:cNvSpPr>
          <p:nvPr>
            <p:ph type="title"/>
          </p:nvPr>
        </p:nvSpPr>
        <p:spPr/>
        <p:txBody>
          <a:bodyPr/>
          <a:lstStyle/>
          <a:p>
            <a:r>
              <a:rPr lang="en-US" dirty="0"/>
              <a:t>And leads to… </a:t>
            </a:r>
          </a:p>
        </p:txBody>
      </p:sp>
      <p:pic>
        <p:nvPicPr>
          <p:cNvPr id="5" name="Picture 2" descr="C:\Documents and Settings\msheldon\Local Settings\Temporary Internet Files\Content.IE5\QHD58DW0\MPj04423160000[1].jpg">
            <a:extLst>
              <a:ext uri="{FF2B5EF4-FFF2-40B4-BE49-F238E27FC236}">
                <a16:creationId xmlns:a16="http://schemas.microsoft.com/office/drawing/2014/main" id="{7C3CEC4A-0A32-450E-B96F-EB6D270B5858}"/>
              </a:ext>
            </a:extLst>
          </p:cNvPr>
          <p:cNvPicPr>
            <a:picLocks noGrp="1" noChangeAspect="1" noChangeArrowheads="1"/>
          </p:cNvPicPr>
          <p:nvPr>
            <p:ph idx="1"/>
          </p:nvPr>
        </p:nvPicPr>
        <p:blipFill>
          <a:blip r:embed="rId5" cstate="print"/>
          <a:srcRect/>
          <a:stretch>
            <a:fillRect/>
          </a:stretch>
        </p:blipFill>
        <p:spPr bwMode="auto">
          <a:xfrm>
            <a:off x="0" y="1219200"/>
            <a:ext cx="9143999" cy="5638800"/>
          </a:xfrm>
          <a:prstGeom prst="rect">
            <a:avLst/>
          </a:prstGeom>
          <a:noFill/>
        </p:spPr>
      </p:pic>
      <p:sp>
        <p:nvSpPr>
          <p:cNvPr id="6" name="TextBox 5">
            <a:extLst>
              <a:ext uri="{FF2B5EF4-FFF2-40B4-BE49-F238E27FC236}">
                <a16:creationId xmlns:a16="http://schemas.microsoft.com/office/drawing/2014/main" id="{1005CA66-B152-4CAD-A548-539CE9AF6C45}"/>
              </a:ext>
            </a:extLst>
          </p:cNvPr>
          <p:cNvSpPr txBox="1"/>
          <p:nvPr/>
        </p:nvSpPr>
        <p:spPr>
          <a:xfrm>
            <a:off x="1143000" y="3075057"/>
            <a:ext cx="7114448" cy="707886"/>
          </a:xfrm>
          <a:prstGeom prst="rect">
            <a:avLst/>
          </a:prstGeom>
          <a:noFill/>
        </p:spPr>
        <p:txBody>
          <a:bodyPr wrap="none" rtlCol="0">
            <a:spAutoFit/>
          </a:bodyPr>
          <a:lstStyle/>
          <a:p>
            <a:r>
              <a:rPr lang="en-US" sz="4000" b="1" dirty="0">
                <a:solidFill>
                  <a:srgbClr val="FF0000"/>
                </a:solidFill>
              </a:rPr>
              <a:t>The Regulatory Cascade</a:t>
            </a:r>
          </a:p>
        </p:txBody>
      </p:sp>
      <p:pic>
        <p:nvPicPr>
          <p:cNvPr id="7" name="Audio 6">
            <a:hlinkClick r:id="" action="ppaction://media"/>
            <a:extLst>
              <a:ext uri="{FF2B5EF4-FFF2-40B4-BE49-F238E27FC236}">
                <a16:creationId xmlns:a16="http://schemas.microsoft.com/office/drawing/2014/main" id="{2D985700-D820-4E2D-8AC1-68A79923713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444615894"/>
      </p:ext>
    </p:extLst>
  </p:cSld>
  <p:clrMapOvr>
    <a:masterClrMapping/>
  </p:clrMapOvr>
  <mc:AlternateContent xmlns:mc="http://schemas.openxmlformats.org/markup-compatibility/2006">
    <mc:Choice xmlns:p14="http://schemas.microsoft.com/office/powerpoint/2010/main" Requires="p14">
      <p:transition spd="slow" p14:dur="2000" advTm="8141"/>
    </mc:Choice>
    <mc:Fallback>
      <p:transition spd="slow" advTm="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69</a:t>
            </a:fld>
            <a:endParaRPr lang="en-US" dirty="0"/>
          </a:p>
        </p:txBody>
      </p:sp>
      <p:pic>
        <p:nvPicPr>
          <p:cNvPr id="2050" name="Picture 2" descr="C:\Users\msheldon\Documents\My Older Pictures\Pigs and Garden 2013-2014\IMG_07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0614" y="609600"/>
            <a:ext cx="2162772" cy="523220"/>
          </a:xfrm>
          <a:prstGeom prst="rect">
            <a:avLst/>
          </a:prstGeom>
          <a:solidFill>
            <a:schemeClr val="bg2"/>
          </a:solidFill>
        </p:spPr>
        <p:txBody>
          <a:bodyPr wrap="none" rtlCol="0">
            <a:spAutoFit/>
          </a:bodyPr>
          <a:lstStyle/>
          <a:p>
            <a:r>
              <a:rPr lang="en-US" sz="2800" dirty="0"/>
              <a:t>Questions?</a:t>
            </a:r>
          </a:p>
        </p:txBody>
      </p:sp>
      <p:pic>
        <p:nvPicPr>
          <p:cNvPr id="6" name="Audio 5">
            <a:hlinkClick r:id="" action="ppaction://media"/>
            <a:extLst>
              <a:ext uri="{FF2B5EF4-FFF2-40B4-BE49-F238E27FC236}">
                <a16:creationId xmlns:a16="http://schemas.microsoft.com/office/drawing/2014/main" id="{90E38572-B264-400C-AC77-AF449068E0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33623234"/>
      </p:ext>
    </p:extLst>
  </p:cSld>
  <p:clrMapOvr>
    <a:masterClrMapping/>
  </p:clrMapOvr>
  <mc:AlternateContent xmlns:mc="http://schemas.openxmlformats.org/markup-compatibility/2006">
    <mc:Choice xmlns:p14="http://schemas.microsoft.com/office/powerpoint/2010/main" Requires="p14">
      <p:transition spd="slow" p14:dur="2000" advTm="6376"/>
    </mc:Choice>
    <mc:Fallback>
      <p:transition spd="slow" advTm="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2" presetClass="entr" presetSubtype="0"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2348105A-5F36-4DB8-82C7-E1ED7BBA54AE}"/>
              </a:ext>
            </a:extLst>
          </p:cNvPr>
          <p:cNvSpPr>
            <a:spLocks noGrp="1" noChangeArrowheads="1"/>
          </p:cNvSpPr>
          <p:nvPr>
            <p:ph type="title"/>
          </p:nvPr>
        </p:nvSpPr>
        <p:spPr/>
        <p:txBody>
          <a:bodyPr/>
          <a:lstStyle/>
          <a:p>
            <a:pPr algn="ctr"/>
            <a:r>
              <a:rPr lang="en-US" altLang="en-US" sz="3200"/>
              <a:t>Noncompliance associated with </a:t>
            </a:r>
            <a:br>
              <a:rPr lang="en-US" altLang="en-US" sz="3200"/>
            </a:br>
            <a:r>
              <a:rPr lang="en-US" altLang="en-US" sz="3200"/>
              <a:t>the Regulatory Cascade</a:t>
            </a:r>
          </a:p>
        </p:txBody>
      </p:sp>
      <p:sp>
        <p:nvSpPr>
          <p:cNvPr id="136195" name="Rectangle 3">
            <a:extLst>
              <a:ext uri="{FF2B5EF4-FFF2-40B4-BE49-F238E27FC236}">
                <a16:creationId xmlns:a16="http://schemas.microsoft.com/office/drawing/2014/main" id="{33B30B1D-AED8-4632-95D1-36949AA4FF7E}"/>
              </a:ext>
            </a:extLst>
          </p:cNvPr>
          <p:cNvSpPr>
            <a:spLocks noGrp="1" noChangeArrowheads="1"/>
          </p:cNvSpPr>
          <p:nvPr>
            <p:ph type="body" idx="1"/>
          </p:nvPr>
        </p:nvSpPr>
        <p:spPr/>
        <p:txBody>
          <a:bodyPr/>
          <a:lstStyle/>
          <a:p>
            <a:pPr>
              <a:lnSpc>
                <a:spcPct val="90000"/>
              </a:lnSpc>
            </a:pPr>
            <a:r>
              <a:rPr lang="en-US" altLang="en-US" sz="3200" dirty="0"/>
              <a:t>For a trickle or stream of noncompliance to turn into a torrent and regulatory cascade of noncompliance it must be…</a:t>
            </a:r>
          </a:p>
          <a:p>
            <a:pPr>
              <a:lnSpc>
                <a:spcPct val="90000"/>
              </a:lnSpc>
            </a:pPr>
            <a:r>
              <a:rPr lang="en-US" altLang="en-US" sz="3200" dirty="0"/>
              <a:t>Repetitive and/or uncorrected</a:t>
            </a:r>
          </a:p>
          <a:p>
            <a:pPr lvl="1">
              <a:lnSpc>
                <a:spcPct val="90000"/>
              </a:lnSpc>
            </a:pPr>
            <a:r>
              <a:rPr lang="en-US" altLang="en-US" sz="2800" dirty="0"/>
              <a:t>Recurrent and ongoing</a:t>
            </a:r>
          </a:p>
          <a:p>
            <a:pPr lvl="1">
              <a:lnSpc>
                <a:spcPct val="90000"/>
              </a:lnSpc>
            </a:pPr>
            <a:r>
              <a:rPr lang="en-US" altLang="en-US" sz="2800" dirty="0"/>
              <a:t>Preventive measures have been ineffective or not implemented</a:t>
            </a:r>
          </a:p>
          <a:p>
            <a:pPr lvl="1">
              <a:lnSpc>
                <a:spcPct val="90000"/>
              </a:lnSpc>
            </a:pPr>
            <a:r>
              <a:rPr lang="en-US" altLang="en-US" sz="2800" dirty="0"/>
              <a:t>May be documented in NRs or previously undiscovered</a:t>
            </a:r>
          </a:p>
        </p:txBody>
      </p:sp>
      <p:pic>
        <p:nvPicPr>
          <p:cNvPr id="2" name="Audio 1">
            <a:hlinkClick r:id="" action="ppaction://media"/>
            <a:extLst>
              <a:ext uri="{FF2B5EF4-FFF2-40B4-BE49-F238E27FC236}">
                <a16:creationId xmlns:a16="http://schemas.microsoft.com/office/drawing/2014/main" id="{48A2E84F-3F96-473C-B409-0835A0CAB89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4591"/>
    </mc:Choice>
    <mc:Fallback>
      <p:transition spd="slow" advTm="3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136195">
                                            <p:txEl>
                                              <p:pRg st="1" end="1"/>
                                            </p:txEl>
                                          </p:spTgt>
                                        </p:tgtEl>
                                        <p:attrNameLst>
                                          <p:attrName>style.visibility</p:attrName>
                                        </p:attrNameLst>
                                      </p:cBhvr>
                                      <p:to>
                                        <p:strVal val="visible"/>
                                      </p:to>
                                    </p:set>
                                    <p:animEffect transition="in" filter="fade">
                                      <p:cBhvr>
                                        <p:cTn id="11" dur="500"/>
                                        <p:tgtEl>
                                          <p:spTgt spid="136195">
                                            <p:txEl>
                                              <p:pRg st="1" end="1"/>
                                            </p:txEl>
                                          </p:spTgt>
                                        </p:tgtEl>
                                      </p:cBhvr>
                                    </p:animEffect>
                                    <p:anim calcmode="lin" valueType="num">
                                      <p:cBhvr>
                                        <p:cTn id="12"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1361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136195">
                                            <p:txEl>
                                              <p:pRg st="2" end="2"/>
                                            </p:txEl>
                                          </p:spTgt>
                                        </p:tgtEl>
                                        <p:attrNameLst>
                                          <p:attrName>style.visibility</p:attrName>
                                        </p:attrNameLst>
                                      </p:cBhvr>
                                      <p:to>
                                        <p:strVal val="visible"/>
                                      </p:to>
                                    </p:set>
                                    <p:animEffect transition="in" filter="fade">
                                      <p:cBhvr>
                                        <p:cTn id="18" dur="500"/>
                                        <p:tgtEl>
                                          <p:spTgt spid="136195">
                                            <p:txEl>
                                              <p:pRg st="2" end="2"/>
                                            </p:txEl>
                                          </p:spTgt>
                                        </p:tgtEl>
                                      </p:cBhvr>
                                    </p:animEffect>
                                    <p:anim calcmode="lin" valueType="num">
                                      <p:cBhvr>
                                        <p:cTn id="19" dur="500" fill="hold"/>
                                        <p:tgtEl>
                                          <p:spTgt spid="136195">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361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136195">
                                            <p:txEl>
                                              <p:pRg st="3" end="3"/>
                                            </p:txEl>
                                          </p:spTgt>
                                        </p:tgtEl>
                                        <p:attrNameLst>
                                          <p:attrName>style.visibility</p:attrName>
                                        </p:attrNameLst>
                                      </p:cBhvr>
                                      <p:to>
                                        <p:strVal val="visible"/>
                                      </p:to>
                                    </p:set>
                                    <p:animEffect transition="in" filter="fade">
                                      <p:cBhvr>
                                        <p:cTn id="25" dur="500"/>
                                        <p:tgtEl>
                                          <p:spTgt spid="136195">
                                            <p:txEl>
                                              <p:pRg st="3" end="3"/>
                                            </p:txEl>
                                          </p:spTgt>
                                        </p:tgtEl>
                                      </p:cBhvr>
                                    </p:animEffect>
                                    <p:anim calcmode="lin" valueType="num">
                                      <p:cBhvr>
                                        <p:cTn id="26" dur="500" fill="hold"/>
                                        <p:tgtEl>
                                          <p:spTgt spid="13619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1361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36195">
                                            <p:txEl>
                                              <p:pRg st="4" end="4"/>
                                            </p:txEl>
                                          </p:spTgt>
                                        </p:tgtEl>
                                        <p:attrNameLst>
                                          <p:attrName>style.visibility</p:attrName>
                                        </p:attrNameLst>
                                      </p:cBhvr>
                                      <p:to>
                                        <p:strVal val="visible"/>
                                      </p:to>
                                    </p:set>
                                    <p:animEffect transition="in" filter="fade">
                                      <p:cBhvr>
                                        <p:cTn id="32" dur="500"/>
                                        <p:tgtEl>
                                          <p:spTgt spid="136195">
                                            <p:txEl>
                                              <p:pRg st="4" end="4"/>
                                            </p:txEl>
                                          </p:spTgt>
                                        </p:tgtEl>
                                      </p:cBhvr>
                                    </p:animEffect>
                                    <p:anim calcmode="lin" valueType="num">
                                      <p:cBhvr>
                                        <p:cTn id="33" dur="500" fill="hold"/>
                                        <p:tgtEl>
                                          <p:spTgt spid="136195">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13619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74F206-DD76-49F1-8A91-1C1E74480460}" type="slidenum">
              <a:rPr lang="en-US" smtClean="0"/>
              <a:t>70</a:t>
            </a:fld>
            <a:endParaRPr lang="en-US" dirty="0"/>
          </a:p>
        </p:txBody>
      </p:sp>
      <p:pic>
        <p:nvPicPr>
          <p:cNvPr id="3074" name="Picture 2" descr="C:\Users\msheldon\Documents\My Older Pictures\Pigs and Garden 2013-2014\IMG_07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4200" y="1143000"/>
            <a:ext cx="2489399" cy="584775"/>
          </a:xfrm>
          <a:prstGeom prst="rect">
            <a:avLst/>
          </a:prstGeom>
          <a:solidFill>
            <a:schemeClr val="bg2"/>
          </a:solidFill>
        </p:spPr>
        <p:txBody>
          <a:bodyPr wrap="none" rtlCol="0">
            <a:spAutoFit/>
          </a:bodyPr>
          <a:lstStyle/>
          <a:p>
            <a:r>
              <a:rPr lang="en-US" sz="3200" dirty="0"/>
              <a:t>Thank You!</a:t>
            </a:r>
          </a:p>
        </p:txBody>
      </p:sp>
      <p:pic>
        <p:nvPicPr>
          <p:cNvPr id="5" name="Audio 4">
            <a:hlinkClick r:id="" action="ppaction://media"/>
            <a:extLst>
              <a:ext uri="{FF2B5EF4-FFF2-40B4-BE49-F238E27FC236}">
                <a16:creationId xmlns:a16="http://schemas.microsoft.com/office/drawing/2014/main" id="{2DB4D971-3CF5-49D4-A359-0CCE1268CB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00011347"/>
      </p:ext>
    </p:extLst>
  </p:cSld>
  <p:clrMapOvr>
    <a:masterClrMapping/>
  </p:clrMapOvr>
  <mc:AlternateContent xmlns:mc="http://schemas.openxmlformats.org/markup-compatibility/2006">
    <mc:Choice xmlns:p14="http://schemas.microsoft.com/office/powerpoint/2010/main" Requires="p14">
      <p:transition spd="slow" p14:dur="2000" advTm="7995"/>
    </mc:Choice>
    <mc:Fallback>
      <p:transition spd="slow" advTm="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 calcmode="lin" valueType="num">
                                      <p:cBhvr>
                                        <p:cTn id="11" dur="1000" fill="hold"/>
                                        <p:tgtEl>
                                          <p:spTgt spid="3"/>
                                        </p:tgtEl>
                                        <p:attrNameLst>
                                          <p:attrName>style.rotation</p:attrName>
                                        </p:attrNameLst>
                                      </p:cBhvr>
                                      <p:tavLst>
                                        <p:tav tm="0">
                                          <p:val>
                                            <p:fltVal val="90"/>
                                          </p:val>
                                        </p:tav>
                                        <p:tav tm="100000">
                                          <p:val>
                                            <p:fltVal val="0"/>
                                          </p:val>
                                        </p:tav>
                                      </p:tavLst>
                                    </p:anim>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a:extLst>
              <a:ext uri="{FF2B5EF4-FFF2-40B4-BE49-F238E27FC236}">
                <a16:creationId xmlns:a16="http://schemas.microsoft.com/office/drawing/2014/main" id="{2B8AA8E3-2E1F-401B-819A-3D9ECC670814}"/>
              </a:ext>
            </a:extLst>
          </p:cNvPr>
          <p:cNvSpPr>
            <a:spLocks noGrp="1" noChangeArrowheads="1"/>
          </p:cNvSpPr>
          <p:nvPr>
            <p:ph type="title"/>
          </p:nvPr>
        </p:nvSpPr>
        <p:spPr/>
        <p:txBody>
          <a:bodyPr/>
          <a:lstStyle/>
          <a:p>
            <a:pPr algn="ctr"/>
            <a:r>
              <a:rPr lang="en-US" altLang="en-US" sz="3200"/>
              <a:t>The Food Safety Pyramid</a:t>
            </a:r>
            <a:br>
              <a:rPr lang="en-US" altLang="en-US" sz="3200"/>
            </a:br>
            <a:endParaRPr lang="en-US" altLang="en-US" sz="3200"/>
          </a:p>
        </p:txBody>
      </p:sp>
      <p:sp>
        <p:nvSpPr>
          <p:cNvPr id="18438" name="Rectangle 6">
            <a:extLst>
              <a:ext uri="{FF2B5EF4-FFF2-40B4-BE49-F238E27FC236}">
                <a16:creationId xmlns:a16="http://schemas.microsoft.com/office/drawing/2014/main" id="{A9CEB588-485E-416D-B95C-304F16C454E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endParaRPr lang="en-US" altLang="en-US" sz="1800">
              <a:latin typeface="Arial" panose="020B0604020202020204" pitchFamily="34" charset="0"/>
            </a:endParaRPr>
          </a:p>
        </p:txBody>
      </p:sp>
      <p:sp>
        <p:nvSpPr>
          <p:cNvPr id="18439" name="Text Box 7">
            <a:extLst>
              <a:ext uri="{FF2B5EF4-FFF2-40B4-BE49-F238E27FC236}">
                <a16:creationId xmlns:a16="http://schemas.microsoft.com/office/drawing/2014/main" id="{B11FFCD9-5A66-46C9-BD03-8488614B929B}"/>
              </a:ext>
            </a:extLst>
          </p:cNvPr>
          <p:cNvSpPr txBox="1">
            <a:spLocks noChangeArrowheads="1"/>
          </p:cNvSpPr>
          <p:nvPr/>
        </p:nvSpPr>
        <p:spPr bwMode="auto">
          <a:xfrm>
            <a:off x="1143000" y="1600200"/>
            <a:ext cx="19685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1800"/>
          </a:p>
          <a:p>
            <a:pPr algn="l"/>
            <a:r>
              <a:rPr lang="en-US" altLang="en-US" sz="1800"/>
              <a:t>The Regulatory</a:t>
            </a:r>
          </a:p>
          <a:p>
            <a:pPr algn="l"/>
            <a:r>
              <a:rPr lang="en-US" altLang="en-US" sz="1800"/>
              <a:t>Cascade details</a:t>
            </a:r>
          </a:p>
          <a:p>
            <a:pPr algn="l"/>
            <a:r>
              <a:rPr lang="en-US" altLang="en-US" sz="1800"/>
              <a:t>the collapse of</a:t>
            </a:r>
          </a:p>
          <a:p>
            <a:pPr algn="l"/>
            <a:r>
              <a:rPr lang="en-US" altLang="en-US" sz="1800"/>
              <a:t>this pyramid. </a:t>
            </a:r>
          </a:p>
          <a:p>
            <a:pPr algn="l"/>
            <a:r>
              <a:rPr lang="en-US" altLang="en-US" sz="1800"/>
              <a:t>                      </a:t>
            </a:r>
          </a:p>
        </p:txBody>
      </p:sp>
      <p:grpSp>
        <p:nvGrpSpPr>
          <p:cNvPr id="18440" name="Group 8">
            <a:extLst>
              <a:ext uri="{FF2B5EF4-FFF2-40B4-BE49-F238E27FC236}">
                <a16:creationId xmlns:a16="http://schemas.microsoft.com/office/drawing/2014/main" id="{CDE22323-1651-44E4-A80C-D5CEB96B4BD4}"/>
              </a:ext>
            </a:extLst>
          </p:cNvPr>
          <p:cNvGrpSpPr>
            <a:grpSpLocks/>
          </p:cNvGrpSpPr>
          <p:nvPr/>
        </p:nvGrpSpPr>
        <p:grpSpPr bwMode="auto">
          <a:xfrm>
            <a:off x="1295400" y="1143000"/>
            <a:ext cx="6629400" cy="5715000"/>
            <a:chOff x="1248" y="240"/>
            <a:chExt cx="4176" cy="3600"/>
          </a:xfrm>
        </p:grpSpPr>
        <p:sp>
          <p:nvSpPr>
            <p:cNvPr id="18441" name="Pyr1">
              <a:extLst>
                <a:ext uri="{FF2B5EF4-FFF2-40B4-BE49-F238E27FC236}">
                  <a16:creationId xmlns:a16="http://schemas.microsoft.com/office/drawing/2014/main" id="{B710D7C2-E6A5-4DF6-9F09-48647DA4DD2D}"/>
                </a:ext>
              </a:extLst>
            </p:cNvPr>
            <p:cNvSpPr>
              <a:spLocks noEditPoints="1" noChangeArrowheads="1"/>
            </p:cNvSpPr>
            <p:nvPr/>
          </p:nvSpPr>
          <p:spPr bwMode="auto">
            <a:xfrm>
              <a:off x="2873" y="240"/>
              <a:ext cx="936" cy="798"/>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pPr algn="l"/>
              <a:endParaRPr lang="en-US" altLang="en-US" sz="1800"/>
            </a:p>
          </p:txBody>
        </p:sp>
        <p:sp>
          <p:nvSpPr>
            <p:cNvPr id="18442" name="Pyr2">
              <a:extLst>
                <a:ext uri="{FF2B5EF4-FFF2-40B4-BE49-F238E27FC236}">
                  <a16:creationId xmlns:a16="http://schemas.microsoft.com/office/drawing/2014/main" id="{B6856E3C-97DB-4BED-8B13-44B26A469499}"/>
                </a:ext>
              </a:extLst>
            </p:cNvPr>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pPr algn="l"/>
              <a:endParaRPr lang="en-US" altLang="en-US" sz="1800" i="1"/>
            </a:p>
          </p:txBody>
        </p:sp>
        <p:sp>
          <p:nvSpPr>
            <p:cNvPr id="18443" name="Pyr3">
              <a:extLst>
                <a:ext uri="{FF2B5EF4-FFF2-40B4-BE49-F238E27FC236}">
                  <a16:creationId xmlns:a16="http://schemas.microsoft.com/office/drawing/2014/main" id="{559DFCEB-66ED-4BAA-9975-404575A8AE6A}"/>
                </a:ext>
              </a:extLst>
            </p:cNvPr>
            <p:cNvSpPr>
              <a:spLocks noEditPoints="1" noChangeArrowheads="1"/>
            </p:cNvSpPr>
            <p:nvPr/>
          </p:nvSpPr>
          <p:spPr bwMode="auto">
            <a:xfrm>
              <a:off x="1795" y="1974"/>
              <a:ext cx="3087" cy="935"/>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pPr algn="l"/>
              <a:endParaRPr lang="en-US" altLang="en-US" sz="1800" i="1"/>
            </a:p>
          </p:txBody>
        </p:sp>
        <p:sp>
          <p:nvSpPr>
            <p:cNvPr id="18444" name="Pyr4">
              <a:extLst>
                <a:ext uri="{FF2B5EF4-FFF2-40B4-BE49-F238E27FC236}">
                  <a16:creationId xmlns:a16="http://schemas.microsoft.com/office/drawing/2014/main" id="{2AAAA66D-9070-42EA-A097-D345F791BCBC}"/>
                </a:ext>
              </a:extLst>
            </p:cNvPr>
            <p:cNvSpPr>
              <a:spLocks noEditPoints="1" noChangeArrowheads="1"/>
            </p:cNvSpPr>
            <p:nvPr/>
          </p:nvSpPr>
          <p:spPr bwMode="auto">
            <a:xfrm>
              <a:off x="1248" y="2904"/>
              <a:ext cx="4176"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pPr algn="l"/>
              <a:endParaRPr lang="en-US" altLang="en-US" sz="1800" i="1"/>
            </a:p>
          </p:txBody>
        </p:sp>
      </p:grpSp>
      <p:sp>
        <p:nvSpPr>
          <p:cNvPr id="18445" name="Text Box 13">
            <a:extLst>
              <a:ext uri="{FF2B5EF4-FFF2-40B4-BE49-F238E27FC236}">
                <a16:creationId xmlns:a16="http://schemas.microsoft.com/office/drawing/2014/main" id="{B3CAA840-7A35-4A60-89FC-1B2FE07A005A}"/>
              </a:ext>
            </a:extLst>
          </p:cNvPr>
          <p:cNvSpPr txBox="1">
            <a:spLocks noChangeArrowheads="1"/>
          </p:cNvSpPr>
          <p:nvPr/>
        </p:nvSpPr>
        <p:spPr bwMode="auto">
          <a:xfrm>
            <a:off x="2115343" y="5835432"/>
            <a:ext cx="12557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a:t> </a:t>
            </a:r>
            <a:r>
              <a:rPr kumimoji="0" lang="en-US" altLang="en-US"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SPS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416.1-5</a:t>
            </a:r>
            <a:r>
              <a:rPr lang="en-US" altLang="en-US" sz="1800" b="1" dirty="0"/>
              <a:t> </a:t>
            </a:r>
          </a:p>
        </p:txBody>
      </p:sp>
      <p:sp>
        <p:nvSpPr>
          <p:cNvPr id="18447" name="Text Box 15">
            <a:extLst>
              <a:ext uri="{FF2B5EF4-FFF2-40B4-BE49-F238E27FC236}">
                <a16:creationId xmlns:a16="http://schemas.microsoft.com/office/drawing/2014/main" id="{F3630FBC-957A-4697-B5AD-46BC7403380E}"/>
              </a:ext>
            </a:extLst>
          </p:cNvPr>
          <p:cNvSpPr txBox="1">
            <a:spLocks noChangeArrowheads="1"/>
          </p:cNvSpPr>
          <p:nvPr/>
        </p:nvSpPr>
        <p:spPr bwMode="auto">
          <a:xfrm>
            <a:off x="3805623" y="5872847"/>
            <a:ext cx="15231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altLang="en-US" sz="1800" b="1" dirty="0"/>
              <a:t>SSO</a:t>
            </a:r>
            <a:r>
              <a:rPr kumimoji="0" lang="en-US" altLang="en-US"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SSOP</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416.11-16</a:t>
            </a:r>
          </a:p>
        </p:txBody>
      </p:sp>
      <p:sp>
        <p:nvSpPr>
          <p:cNvPr id="18448" name="Text Box 16">
            <a:extLst>
              <a:ext uri="{FF2B5EF4-FFF2-40B4-BE49-F238E27FC236}">
                <a16:creationId xmlns:a16="http://schemas.microsoft.com/office/drawing/2014/main" id="{CCBB3C17-8A38-4888-AD33-6ADBBC7B0989}"/>
              </a:ext>
            </a:extLst>
          </p:cNvPr>
          <p:cNvSpPr txBox="1">
            <a:spLocks noChangeArrowheads="1"/>
          </p:cNvSpPr>
          <p:nvPr/>
        </p:nvSpPr>
        <p:spPr bwMode="auto">
          <a:xfrm>
            <a:off x="5671853" y="5773647"/>
            <a:ext cx="18838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Other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Pre-requisite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Programs</a:t>
            </a:r>
          </a:p>
          <a:p>
            <a:pPr algn="l"/>
            <a:endParaRPr lang="en-US" altLang="en-US" sz="1800" dirty="0"/>
          </a:p>
        </p:txBody>
      </p:sp>
      <p:sp>
        <p:nvSpPr>
          <p:cNvPr id="18449" name="Text Box 17">
            <a:extLst>
              <a:ext uri="{FF2B5EF4-FFF2-40B4-BE49-F238E27FC236}">
                <a16:creationId xmlns:a16="http://schemas.microsoft.com/office/drawing/2014/main" id="{913E8805-4CE1-4DFF-AC96-3EAFD1EA2C48}"/>
              </a:ext>
            </a:extLst>
          </p:cNvPr>
          <p:cNvSpPr txBox="1">
            <a:spLocks noChangeArrowheads="1"/>
          </p:cNvSpPr>
          <p:nvPr/>
        </p:nvSpPr>
        <p:spPr bwMode="auto">
          <a:xfrm>
            <a:off x="2819400" y="4572000"/>
            <a:ext cx="9220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b="1" dirty="0">
                <a:solidFill>
                  <a:schemeClr val="bg1"/>
                </a:solidFill>
              </a:rPr>
              <a:t>417.3</a:t>
            </a:r>
          </a:p>
        </p:txBody>
      </p:sp>
      <p:sp>
        <p:nvSpPr>
          <p:cNvPr id="18451" name="Text Box 19">
            <a:extLst>
              <a:ext uri="{FF2B5EF4-FFF2-40B4-BE49-F238E27FC236}">
                <a16:creationId xmlns:a16="http://schemas.microsoft.com/office/drawing/2014/main" id="{3D714165-D21E-4B89-A9A4-8D3590937062}"/>
              </a:ext>
            </a:extLst>
          </p:cNvPr>
          <p:cNvSpPr txBox="1">
            <a:spLocks noChangeArrowheads="1"/>
          </p:cNvSpPr>
          <p:nvPr/>
        </p:nvSpPr>
        <p:spPr bwMode="auto">
          <a:xfrm>
            <a:off x="4191000" y="4572000"/>
            <a:ext cx="9220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b="1" dirty="0">
                <a:solidFill>
                  <a:schemeClr val="bg1"/>
                </a:solidFill>
              </a:rPr>
              <a:t>417.4</a:t>
            </a:r>
          </a:p>
        </p:txBody>
      </p:sp>
      <p:sp>
        <p:nvSpPr>
          <p:cNvPr id="18452" name="Text Box 20">
            <a:extLst>
              <a:ext uri="{FF2B5EF4-FFF2-40B4-BE49-F238E27FC236}">
                <a16:creationId xmlns:a16="http://schemas.microsoft.com/office/drawing/2014/main" id="{7CF8ED13-6306-49E1-A579-0BC87120630A}"/>
              </a:ext>
            </a:extLst>
          </p:cNvPr>
          <p:cNvSpPr txBox="1">
            <a:spLocks noChangeArrowheads="1"/>
          </p:cNvSpPr>
          <p:nvPr/>
        </p:nvSpPr>
        <p:spPr bwMode="auto">
          <a:xfrm>
            <a:off x="5562600" y="4572000"/>
            <a:ext cx="9220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b="1" dirty="0">
                <a:solidFill>
                  <a:schemeClr val="bg1"/>
                </a:solidFill>
              </a:rPr>
              <a:t>417.5</a:t>
            </a:r>
          </a:p>
        </p:txBody>
      </p:sp>
      <p:sp>
        <p:nvSpPr>
          <p:cNvPr id="18454" name="Text Box 22">
            <a:extLst>
              <a:ext uri="{FF2B5EF4-FFF2-40B4-BE49-F238E27FC236}">
                <a16:creationId xmlns:a16="http://schemas.microsoft.com/office/drawing/2014/main" id="{6443D135-999A-459A-9CA9-4AA8C962A6A6}"/>
              </a:ext>
            </a:extLst>
          </p:cNvPr>
          <p:cNvSpPr txBox="1">
            <a:spLocks noChangeArrowheads="1"/>
          </p:cNvSpPr>
          <p:nvPr/>
        </p:nvSpPr>
        <p:spPr bwMode="auto">
          <a:xfrm>
            <a:off x="3505200" y="3276600"/>
            <a:ext cx="9220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b="1" dirty="0">
                <a:solidFill>
                  <a:schemeClr val="bg1"/>
                </a:solidFill>
              </a:rPr>
              <a:t>417.2</a:t>
            </a:r>
          </a:p>
        </p:txBody>
      </p:sp>
      <p:sp>
        <p:nvSpPr>
          <p:cNvPr id="18455" name="Text Box 23">
            <a:extLst>
              <a:ext uri="{FF2B5EF4-FFF2-40B4-BE49-F238E27FC236}">
                <a16:creationId xmlns:a16="http://schemas.microsoft.com/office/drawing/2014/main" id="{A916A032-552C-43D8-A441-E2A083803D77}"/>
              </a:ext>
            </a:extLst>
          </p:cNvPr>
          <p:cNvSpPr txBox="1">
            <a:spLocks noChangeArrowheads="1"/>
          </p:cNvSpPr>
          <p:nvPr/>
        </p:nvSpPr>
        <p:spPr bwMode="auto">
          <a:xfrm>
            <a:off x="4648200" y="3276600"/>
            <a:ext cx="9220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b="1" dirty="0">
                <a:solidFill>
                  <a:schemeClr val="bg1"/>
                </a:solidFill>
              </a:rPr>
              <a:t>417.6</a:t>
            </a:r>
          </a:p>
        </p:txBody>
      </p:sp>
      <p:sp>
        <p:nvSpPr>
          <p:cNvPr id="18456" name="Text Box 24">
            <a:extLst>
              <a:ext uri="{FF2B5EF4-FFF2-40B4-BE49-F238E27FC236}">
                <a16:creationId xmlns:a16="http://schemas.microsoft.com/office/drawing/2014/main" id="{3F64F1B1-BECA-443B-9446-5E818647A21B}"/>
              </a:ext>
            </a:extLst>
          </p:cNvPr>
          <p:cNvSpPr txBox="1">
            <a:spLocks noChangeArrowheads="1"/>
          </p:cNvSpPr>
          <p:nvPr/>
        </p:nvSpPr>
        <p:spPr bwMode="auto">
          <a:xfrm>
            <a:off x="4038600" y="2590800"/>
            <a:ext cx="1297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b="1" dirty="0">
                <a:solidFill>
                  <a:schemeClr val="bg1"/>
                </a:solidFill>
              </a:rPr>
              <a:t>The Acts</a:t>
            </a:r>
          </a:p>
        </p:txBody>
      </p:sp>
      <p:sp>
        <p:nvSpPr>
          <p:cNvPr id="18458" name="Text Box 26">
            <a:extLst>
              <a:ext uri="{FF2B5EF4-FFF2-40B4-BE49-F238E27FC236}">
                <a16:creationId xmlns:a16="http://schemas.microsoft.com/office/drawing/2014/main" id="{FDAF18B0-A864-4CB1-ADCD-6FCA6C19C875}"/>
              </a:ext>
            </a:extLst>
          </p:cNvPr>
          <p:cNvSpPr txBox="1">
            <a:spLocks noChangeArrowheads="1"/>
          </p:cNvSpPr>
          <p:nvPr/>
        </p:nvSpPr>
        <p:spPr bwMode="auto">
          <a:xfrm>
            <a:off x="4191000" y="1676400"/>
            <a:ext cx="10102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solidFill>
                  <a:schemeClr val="bg1"/>
                </a:solidFill>
              </a:rPr>
              <a:t>Food</a:t>
            </a:r>
          </a:p>
          <a:p>
            <a:r>
              <a:rPr lang="en-US" altLang="en-US" sz="1800" b="1" dirty="0">
                <a:solidFill>
                  <a:schemeClr val="bg1"/>
                </a:solidFill>
              </a:rPr>
              <a:t>Safety</a:t>
            </a:r>
          </a:p>
        </p:txBody>
      </p:sp>
      <p:sp>
        <p:nvSpPr>
          <p:cNvPr id="18459" name="Text Box 27">
            <a:extLst>
              <a:ext uri="{FF2B5EF4-FFF2-40B4-BE49-F238E27FC236}">
                <a16:creationId xmlns:a16="http://schemas.microsoft.com/office/drawing/2014/main" id="{91FFA027-3A34-4D3D-A33F-67C314E96A95}"/>
              </a:ext>
            </a:extLst>
          </p:cNvPr>
          <p:cNvSpPr txBox="1">
            <a:spLocks noChangeArrowheads="1"/>
          </p:cNvSpPr>
          <p:nvPr/>
        </p:nvSpPr>
        <p:spPr bwMode="auto">
          <a:xfrm>
            <a:off x="6613525" y="2089150"/>
            <a:ext cx="24701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Part 500 is used</a:t>
            </a:r>
          </a:p>
          <a:p>
            <a:pPr algn="l"/>
            <a:r>
              <a:rPr lang="en-US" altLang="en-US" sz="1800"/>
              <a:t>to identify the type </a:t>
            </a:r>
          </a:p>
          <a:p>
            <a:pPr algn="l"/>
            <a:r>
              <a:rPr lang="en-US" altLang="en-US" sz="1800"/>
              <a:t>of Enforcement </a:t>
            </a:r>
          </a:p>
          <a:p>
            <a:pPr algn="l"/>
            <a:r>
              <a:rPr lang="en-US" altLang="en-US" sz="1800"/>
              <a:t>Action that is </a:t>
            </a:r>
          </a:p>
          <a:p>
            <a:pPr algn="l"/>
            <a:r>
              <a:rPr lang="en-US" altLang="en-US" sz="1800"/>
              <a:t>supportable when </a:t>
            </a:r>
          </a:p>
          <a:p>
            <a:pPr algn="l"/>
            <a:r>
              <a:rPr lang="en-US" altLang="en-US" sz="1800"/>
              <a:t>that happens.</a:t>
            </a:r>
          </a:p>
        </p:txBody>
      </p:sp>
      <p:sp>
        <p:nvSpPr>
          <p:cNvPr id="18460" name="Text Box 28">
            <a:extLst>
              <a:ext uri="{FF2B5EF4-FFF2-40B4-BE49-F238E27FC236}">
                <a16:creationId xmlns:a16="http://schemas.microsoft.com/office/drawing/2014/main" id="{0F594CA4-0C6D-4003-8B71-FDC41D39DC36}"/>
              </a:ext>
            </a:extLst>
          </p:cNvPr>
          <p:cNvSpPr txBox="1">
            <a:spLocks noChangeArrowheads="1"/>
          </p:cNvSpPr>
          <p:nvPr/>
        </p:nvSpPr>
        <p:spPr bwMode="auto">
          <a:xfrm>
            <a:off x="0" y="4114800"/>
            <a:ext cx="229393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Unlike our video</a:t>
            </a:r>
          </a:p>
          <a:p>
            <a:pPr algn="l"/>
            <a:r>
              <a:rPr lang="en-US" altLang="en-US" sz="1800"/>
              <a:t>example, the </a:t>
            </a:r>
          </a:p>
          <a:p>
            <a:pPr algn="l"/>
            <a:r>
              <a:rPr lang="en-US" altLang="en-US" sz="1800"/>
              <a:t>pyramid usually</a:t>
            </a:r>
          </a:p>
          <a:p>
            <a:pPr algn="l"/>
            <a:r>
              <a:rPr lang="en-US" altLang="en-US" sz="1800"/>
              <a:t>collapses from the</a:t>
            </a:r>
          </a:p>
          <a:p>
            <a:pPr algn="l"/>
            <a:r>
              <a:rPr lang="en-US" altLang="en-US" sz="1800"/>
              <a:t>bottom up.</a:t>
            </a:r>
          </a:p>
        </p:txBody>
      </p:sp>
      <p:sp>
        <p:nvSpPr>
          <p:cNvPr id="18461" name="Text Box 29">
            <a:extLst>
              <a:ext uri="{FF2B5EF4-FFF2-40B4-BE49-F238E27FC236}">
                <a16:creationId xmlns:a16="http://schemas.microsoft.com/office/drawing/2014/main" id="{E6EE6ECD-DF7E-41D0-92E7-84148AA57579}"/>
              </a:ext>
            </a:extLst>
          </p:cNvPr>
          <p:cNvSpPr txBox="1">
            <a:spLocks noChangeArrowheads="1"/>
          </p:cNvSpPr>
          <p:nvPr/>
        </p:nvSpPr>
        <p:spPr bwMode="auto">
          <a:xfrm>
            <a:off x="7070725" y="3917950"/>
            <a:ext cx="207327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800"/>
              <a:t>As you can see,</a:t>
            </a:r>
          </a:p>
          <a:p>
            <a:pPr algn="l"/>
            <a:r>
              <a:rPr lang="en-US" altLang="en-US" sz="1800"/>
              <a:t>all the parts of </a:t>
            </a:r>
          </a:p>
          <a:p>
            <a:pPr algn="l"/>
            <a:r>
              <a:rPr lang="en-US" altLang="en-US" sz="1800"/>
              <a:t>this pyramid are</a:t>
            </a:r>
          </a:p>
          <a:p>
            <a:pPr algn="l"/>
            <a:r>
              <a:rPr lang="en-US" altLang="en-US" sz="1800"/>
              <a:t>interrelated to</a:t>
            </a:r>
          </a:p>
          <a:p>
            <a:pPr algn="l"/>
            <a:r>
              <a:rPr lang="en-US" altLang="en-US" sz="1800"/>
              <a:t>each other.</a:t>
            </a:r>
          </a:p>
        </p:txBody>
      </p:sp>
      <p:pic>
        <p:nvPicPr>
          <p:cNvPr id="4" name="Audio 3">
            <a:hlinkClick r:id="" action="ppaction://media"/>
            <a:extLst>
              <a:ext uri="{FF2B5EF4-FFF2-40B4-BE49-F238E27FC236}">
                <a16:creationId xmlns:a16="http://schemas.microsoft.com/office/drawing/2014/main" id="{34AB7AB5-0EED-47FC-A2D3-B84A9AD02C4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9535"/>
    </mc:Choice>
    <mc:Fallback>
      <p:transition spd="slow" advTm="6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8439"/>
                                        </p:tgtEl>
                                        <p:attrNameLst>
                                          <p:attrName>style.visibility</p:attrName>
                                        </p:attrNameLst>
                                      </p:cBhvr>
                                      <p:to>
                                        <p:strVal val="visible"/>
                                      </p:to>
                                    </p:set>
                                    <p:animEffect transition="in" filter="fade">
                                      <p:cBhvr>
                                        <p:cTn id="11" dur="1000"/>
                                        <p:tgtEl>
                                          <p:spTgt spid="18439"/>
                                        </p:tgtEl>
                                      </p:cBhvr>
                                    </p:animEffect>
                                    <p:anim calcmode="lin" valueType="num">
                                      <p:cBhvr>
                                        <p:cTn id="12" dur="1000" fill="hold"/>
                                        <p:tgtEl>
                                          <p:spTgt spid="18439"/>
                                        </p:tgtEl>
                                        <p:attrNameLst>
                                          <p:attrName>ppt_x</p:attrName>
                                        </p:attrNameLst>
                                      </p:cBhvr>
                                      <p:tavLst>
                                        <p:tav tm="0">
                                          <p:val>
                                            <p:strVal val="#ppt_x"/>
                                          </p:val>
                                        </p:tav>
                                        <p:tav tm="100000">
                                          <p:val>
                                            <p:strVal val="#ppt_x"/>
                                          </p:val>
                                        </p:tav>
                                      </p:tavLst>
                                    </p:anim>
                                    <p:anim calcmode="lin" valueType="num">
                                      <p:cBhvr>
                                        <p:cTn id="13" dur="1000" fill="hold"/>
                                        <p:tgtEl>
                                          <p:spTgt spid="18439"/>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461"/>
                                        </p:tgtEl>
                                        <p:attrNameLst>
                                          <p:attrName>style.visibility</p:attrName>
                                        </p:attrNameLst>
                                      </p:cBhvr>
                                      <p:to>
                                        <p:strVal val="visible"/>
                                      </p:to>
                                    </p:set>
                                    <p:animEffect transition="in" filter="fade">
                                      <p:cBhvr>
                                        <p:cTn id="18" dur="1000"/>
                                        <p:tgtEl>
                                          <p:spTgt spid="18461"/>
                                        </p:tgtEl>
                                      </p:cBhvr>
                                    </p:animEffect>
                                    <p:anim calcmode="lin" valueType="num">
                                      <p:cBhvr>
                                        <p:cTn id="19" dur="1000" fill="hold"/>
                                        <p:tgtEl>
                                          <p:spTgt spid="18461"/>
                                        </p:tgtEl>
                                        <p:attrNameLst>
                                          <p:attrName>ppt_x</p:attrName>
                                        </p:attrNameLst>
                                      </p:cBhvr>
                                      <p:tavLst>
                                        <p:tav tm="0">
                                          <p:val>
                                            <p:strVal val="#ppt_x"/>
                                          </p:val>
                                        </p:tav>
                                        <p:tav tm="100000">
                                          <p:val>
                                            <p:strVal val="#ppt_x"/>
                                          </p:val>
                                        </p:tav>
                                      </p:tavLst>
                                    </p:anim>
                                    <p:anim calcmode="lin" valueType="num">
                                      <p:cBhvr>
                                        <p:cTn id="20" dur="1000" fill="hold"/>
                                        <p:tgtEl>
                                          <p:spTgt spid="18461"/>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460"/>
                                        </p:tgtEl>
                                        <p:attrNameLst>
                                          <p:attrName>style.visibility</p:attrName>
                                        </p:attrNameLst>
                                      </p:cBhvr>
                                      <p:to>
                                        <p:strVal val="visible"/>
                                      </p:to>
                                    </p:set>
                                    <p:animEffect transition="in" filter="fade">
                                      <p:cBhvr>
                                        <p:cTn id="25" dur="1000"/>
                                        <p:tgtEl>
                                          <p:spTgt spid="18460"/>
                                        </p:tgtEl>
                                      </p:cBhvr>
                                    </p:animEffect>
                                    <p:anim calcmode="lin" valueType="num">
                                      <p:cBhvr>
                                        <p:cTn id="26" dur="1000" fill="hold"/>
                                        <p:tgtEl>
                                          <p:spTgt spid="18460"/>
                                        </p:tgtEl>
                                        <p:attrNameLst>
                                          <p:attrName>ppt_x</p:attrName>
                                        </p:attrNameLst>
                                      </p:cBhvr>
                                      <p:tavLst>
                                        <p:tav tm="0">
                                          <p:val>
                                            <p:strVal val="#ppt_x"/>
                                          </p:val>
                                        </p:tav>
                                        <p:tav tm="100000">
                                          <p:val>
                                            <p:strVal val="#ppt_x"/>
                                          </p:val>
                                        </p:tav>
                                      </p:tavLst>
                                    </p:anim>
                                    <p:anim calcmode="lin" valueType="num">
                                      <p:cBhvr>
                                        <p:cTn id="27" dur="1000" fill="hold"/>
                                        <p:tgtEl>
                                          <p:spTgt spid="18460"/>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459"/>
                                        </p:tgtEl>
                                        <p:attrNameLst>
                                          <p:attrName>style.visibility</p:attrName>
                                        </p:attrNameLst>
                                      </p:cBhvr>
                                      <p:to>
                                        <p:strVal val="visible"/>
                                      </p:to>
                                    </p:set>
                                    <p:animEffect transition="in" filter="fade">
                                      <p:cBhvr>
                                        <p:cTn id="32" dur="1000"/>
                                        <p:tgtEl>
                                          <p:spTgt spid="18459"/>
                                        </p:tgtEl>
                                      </p:cBhvr>
                                    </p:animEffect>
                                    <p:anim calcmode="lin" valueType="num">
                                      <p:cBhvr>
                                        <p:cTn id="33" dur="1000" fill="hold"/>
                                        <p:tgtEl>
                                          <p:spTgt spid="18459"/>
                                        </p:tgtEl>
                                        <p:attrNameLst>
                                          <p:attrName>ppt_x</p:attrName>
                                        </p:attrNameLst>
                                      </p:cBhvr>
                                      <p:tavLst>
                                        <p:tav tm="0">
                                          <p:val>
                                            <p:strVal val="#ppt_x"/>
                                          </p:val>
                                        </p:tav>
                                        <p:tav tm="100000">
                                          <p:val>
                                            <p:strVal val="#ppt_x"/>
                                          </p:val>
                                        </p:tav>
                                      </p:tavLst>
                                    </p:anim>
                                    <p:anim calcmode="lin" valueType="num">
                                      <p:cBhvr>
                                        <p:cTn id="34" dur="1000" fill="hold"/>
                                        <p:tgtEl>
                                          <p:spTgt spid="18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18439" grpId="0"/>
      <p:bldP spid="18459" grpId="0"/>
      <p:bldP spid="18460" grpId="0"/>
      <p:bldP spid="184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76E4052-31C7-4836-BB89-61063556DEB4}"/>
              </a:ext>
            </a:extLst>
          </p:cNvPr>
          <p:cNvSpPr>
            <a:spLocks noGrp="1" noChangeArrowheads="1"/>
          </p:cNvSpPr>
          <p:nvPr>
            <p:ph type="title"/>
          </p:nvPr>
        </p:nvSpPr>
        <p:spPr/>
        <p:txBody>
          <a:bodyPr>
            <a:normAutofit fontScale="90000"/>
          </a:bodyPr>
          <a:lstStyle/>
          <a:p>
            <a:pPr algn="ctr"/>
            <a:r>
              <a:rPr lang="en-US" altLang="en-US"/>
              <a:t>Regulatory Interrelationships</a:t>
            </a:r>
          </a:p>
        </p:txBody>
      </p:sp>
      <p:sp>
        <p:nvSpPr>
          <p:cNvPr id="21507" name="Rectangle 3">
            <a:extLst>
              <a:ext uri="{FF2B5EF4-FFF2-40B4-BE49-F238E27FC236}">
                <a16:creationId xmlns:a16="http://schemas.microsoft.com/office/drawing/2014/main" id="{B53CF124-1272-4CD2-991D-0BB83E0EEF41}"/>
              </a:ext>
            </a:extLst>
          </p:cNvPr>
          <p:cNvSpPr>
            <a:spLocks noGrp="1" noChangeArrowheads="1"/>
          </p:cNvSpPr>
          <p:nvPr>
            <p:ph type="body" idx="1"/>
          </p:nvPr>
        </p:nvSpPr>
        <p:spPr/>
        <p:txBody>
          <a:bodyPr/>
          <a:lstStyle/>
          <a:p>
            <a:pPr>
              <a:lnSpc>
                <a:spcPct val="90000"/>
              </a:lnSpc>
            </a:pPr>
            <a:r>
              <a:rPr lang="en-US" altLang="en-US" sz="3200" dirty="0"/>
              <a:t>SPS, SSOP, and HACCP regulations are interrelated and parts of a whole, the food safety system.</a:t>
            </a:r>
          </a:p>
          <a:p>
            <a:pPr lvl="1">
              <a:lnSpc>
                <a:spcPct val="90000"/>
              </a:lnSpc>
            </a:pPr>
            <a:r>
              <a:rPr lang="en-US" altLang="en-US" sz="2800" dirty="0"/>
              <a:t>SPS regulations are designed to prevent insanitary conditions, that if left uncorrected, might lead to product contamination.</a:t>
            </a:r>
          </a:p>
          <a:p>
            <a:pPr lvl="1">
              <a:lnSpc>
                <a:spcPct val="90000"/>
              </a:lnSpc>
            </a:pPr>
            <a:r>
              <a:rPr lang="en-US" altLang="en-US" sz="2800" dirty="0"/>
              <a:t>SSOP regulations are designed to prevent direct product contamination/adulteration. </a:t>
            </a:r>
          </a:p>
        </p:txBody>
      </p:sp>
      <p:pic>
        <p:nvPicPr>
          <p:cNvPr id="2" name="Audio 1">
            <a:hlinkClick r:id="" action="ppaction://media"/>
            <a:extLst>
              <a:ext uri="{FF2B5EF4-FFF2-40B4-BE49-F238E27FC236}">
                <a16:creationId xmlns:a16="http://schemas.microsoft.com/office/drawing/2014/main" id="{2E42DAE1-C148-4697-8769-CA1E813BC7C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5789"/>
    </mc:Choice>
    <mc:Fallback>
      <p:transition spd="slow" advTm="3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animEffect transition="in" filter="fade">
                                      <p:cBhvr>
                                        <p:cTn id="11" dur="500"/>
                                        <p:tgtEl>
                                          <p:spTgt spid="21507">
                                            <p:txEl>
                                              <p:pRg st="1" end="1"/>
                                            </p:txEl>
                                          </p:spTgt>
                                        </p:tgtEl>
                                      </p:cBhvr>
                                    </p:animEffect>
                                    <p:anim calcmode="lin" valueType="num">
                                      <p:cBhvr>
                                        <p:cTn id="12"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15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Effect transition="in" filter="fade">
                                      <p:cBhvr>
                                        <p:cTn id="18" dur="500"/>
                                        <p:tgtEl>
                                          <p:spTgt spid="21507">
                                            <p:txEl>
                                              <p:pRg st="2" end="2"/>
                                            </p:txEl>
                                          </p:spTgt>
                                        </p:tgtEl>
                                      </p:cBhvr>
                                    </p:animEffect>
                                    <p:anim calcmode="lin" valueType="num">
                                      <p:cBhvr>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150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7|3.8"/>
</p:tagLst>
</file>

<file path=ppt/tags/tag10.xml><?xml version="1.0" encoding="utf-8"?>
<p:tagLst xmlns:a="http://schemas.openxmlformats.org/drawingml/2006/main" xmlns:r="http://schemas.openxmlformats.org/officeDocument/2006/relationships" xmlns:p="http://schemas.openxmlformats.org/presentationml/2006/main">
  <p:tag name="TIMING" val="|11.1|6.8"/>
</p:tagLst>
</file>

<file path=ppt/tags/tag11.xml><?xml version="1.0" encoding="utf-8"?>
<p:tagLst xmlns:a="http://schemas.openxmlformats.org/drawingml/2006/main" xmlns:r="http://schemas.openxmlformats.org/officeDocument/2006/relationships" xmlns:p="http://schemas.openxmlformats.org/presentationml/2006/main">
  <p:tag name="TIMING" val="|13.2"/>
</p:tagLst>
</file>

<file path=ppt/tags/tag12.xml><?xml version="1.0" encoding="utf-8"?>
<p:tagLst xmlns:a="http://schemas.openxmlformats.org/drawingml/2006/main" xmlns:r="http://schemas.openxmlformats.org/officeDocument/2006/relationships" xmlns:p="http://schemas.openxmlformats.org/presentationml/2006/main">
  <p:tag name="TIMING" val="|15.9|4"/>
</p:tagLst>
</file>

<file path=ppt/tags/tag13.xml><?xml version="1.0" encoding="utf-8"?>
<p:tagLst xmlns:a="http://schemas.openxmlformats.org/drawingml/2006/main" xmlns:r="http://schemas.openxmlformats.org/officeDocument/2006/relationships" xmlns:p="http://schemas.openxmlformats.org/presentationml/2006/main">
  <p:tag name="TIMING" val="|6.2|11.2|7.4"/>
</p:tagLst>
</file>

<file path=ppt/tags/tag14.xml><?xml version="1.0" encoding="utf-8"?>
<p:tagLst xmlns:a="http://schemas.openxmlformats.org/drawingml/2006/main" xmlns:r="http://schemas.openxmlformats.org/officeDocument/2006/relationships" xmlns:p="http://schemas.openxmlformats.org/presentationml/2006/main">
  <p:tag name="TIMING" val="|4|10.9"/>
</p:tagLst>
</file>

<file path=ppt/tags/tag15.xml><?xml version="1.0" encoding="utf-8"?>
<p:tagLst xmlns:a="http://schemas.openxmlformats.org/drawingml/2006/main" xmlns:r="http://schemas.openxmlformats.org/officeDocument/2006/relationships" xmlns:p="http://schemas.openxmlformats.org/presentationml/2006/main">
  <p:tag name="TIMING" val="|3.8|9|11.6"/>
</p:tagLst>
</file>

<file path=ppt/tags/tag16.xml><?xml version="1.0" encoding="utf-8"?>
<p:tagLst xmlns:a="http://schemas.openxmlformats.org/drawingml/2006/main" xmlns:r="http://schemas.openxmlformats.org/officeDocument/2006/relationships" xmlns:p="http://schemas.openxmlformats.org/presentationml/2006/main">
  <p:tag name="TIMING" val="|4.8|25.1"/>
</p:tagLst>
</file>

<file path=ppt/tags/tag17.xml><?xml version="1.0" encoding="utf-8"?>
<p:tagLst xmlns:a="http://schemas.openxmlformats.org/drawingml/2006/main" xmlns:r="http://schemas.openxmlformats.org/officeDocument/2006/relationships" xmlns:p="http://schemas.openxmlformats.org/presentationml/2006/main">
  <p:tag name="TIMING" val="|9.5|5.6|11.6"/>
</p:tagLst>
</file>

<file path=ppt/tags/tag18.xml><?xml version="1.0" encoding="utf-8"?>
<p:tagLst xmlns:a="http://schemas.openxmlformats.org/drawingml/2006/main" xmlns:r="http://schemas.openxmlformats.org/officeDocument/2006/relationships" xmlns:p="http://schemas.openxmlformats.org/presentationml/2006/main">
  <p:tag name="TIMING" val="|9.8|3.2|5.6"/>
</p:tagLst>
</file>

<file path=ppt/tags/tag19.xml><?xml version="1.0" encoding="utf-8"?>
<p:tagLst xmlns:a="http://schemas.openxmlformats.org/drawingml/2006/main" xmlns:r="http://schemas.openxmlformats.org/officeDocument/2006/relationships" xmlns:p="http://schemas.openxmlformats.org/presentationml/2006/main">
  <p:tag name="TIMING" val="|18.3"/>
</p:tagLst>
</file>

<file path=ppt/tags/tag2.xml><?xml version="1.0" encoding="utf-8"?>
<p:tagLst xmlns:a="http://schemas.openxmlformats.org/drawingml/2006/main" xmlns:r="http://schemas.openxmlformats.org/officeDocument/2006/relationships" xmlns:p="http://schemas.openxmlformats.org/presentationml/2006/main">
  <p:tag name="TIMING" val="|5.2|2.5|5.1|3.6|7.2|5.3"/>
</p:tagLst>
</file>

<file path=ppt/tags/tag20.xml><?xml version="1.0" encoding="utf-8"?>
<p:tagLst xmlns:a="http://schemas.openxmlformats.org/drawingml/2006/main" xmlns:r="http://schemas.openxmlformats.org/officeDocument/2006/relationships" xmlns:p="http://schemas.openxmlformats.org/presentationml/2006/main">
  <p:tag name="TIMING" val="|9.2|7.2|8.2"/>
</p:tagLst>
</file>

<file path=ppt/tags/tag21.xml><?xml version="1.0" encoding="utf-8"?>
<p:tagLst xmlns:a="http://schemas.openxmlformats.org/drawingml/2006/main" xmlns:r="http://schemas.openxmlformats.org/officeDocument/2006/relationships" xmlns:p="http://schemas.openxmlformats.org/presentationml/2006/main">
  <p:tag name="TIMING" val="|9.5|2.3|6.8"/>
</p:tagLst>
</file>

<file path=ppt/tags/tag22.xml><?xml version="1.0" encoding="utf-8"?>
<p:tagLst xmlns:a="http://schemas.openxmlformats.org/drawingml/2006/main" xmlns:r="http://schemas.openxmlformats.org/officeDocument/2006/relationships" xmlns:p="http://schemas.openxmlformats.org/presentationml/2006/main">
  <p:tag name="TIMING" val="|10.2|3"/>
</p:tagLst>
</file>

<file path=ppt/tags/tag23.xml><?xml version="1.0" encoding="utf-8"?>
<p:tagLst xmlns:a="http://schemas.openxmlformats.org/drawingml/2006/main" xmlns:r="http://schemas.openxmlformats.org/officeDocument/2006/relationships" xmlns:p="http://schemas.openxmlformats.org/presentationml/2006/main">
  <p:tag name="TIMING" val="|11.4|5.4"/>
</p:tagLst>
</file>

<file path=ppt/tags/tag24.xml><?xml version="1.0" encoding="utf-8"?>
<p:tagLst xmlns:a="http://schemas.openxmlformats.org/drawingml/2006/main" xmlns:r="http://schemas.openxmlformats.org/officeDocument/2006/relationships" xmlns:p="http://schemas.openxmlformats.org/presentationml/2006/main">
  <p:tag name="TIMING" val="|23.9"/>
</p:tagLst>
</file>

<file path=ppt/tags/tag25.xml><?xml version="1.0" encoding="utf-8"?>
<p:tagLst xmlns:a="http://schemas.openxmlformats.org/drawingml/2006/main" xmlns:r="http://schemas.openxmlformats.org/officeDocument/2006/relationships" xmlns:p="http://schemas.openxmlformats.org/presentationml/2006/main">
  <p:tag name="TIMING" val="|13"/>
</p:tagLst>
</file>

<file path=ppt/tags/tag26.xml><?xml version="1.0" encoding="utf-8"?>
<p:tagLst xmlns:a="http://schemas.openxmlformats.org/drawingml/2006/main" xmlns:r="http://schemas.openxmlformats.org/officeDocument/2006/relationships" xmlns:p="http://schemas.openxmlformats.org/presentationml/2006/main">
  <p:tag name="TIMING" val="|4.1|21.3"/>
</p:tagLst>
</file>

<file path=ppt/tags/tag27.xml><?xml version="1.0" encoding="utf-8"?>
<p:tagLst xmlns:a="http://schemas.openxmlformats.org/drawingml/2006/main" xmlns:r="http://schemas.openxmlformats.org/officeDocument/2006/relationships" xmlns:p="http://schemas.openxmlformats.org/presentationml/2006/main">
  <p:tag name="TIMING" val="|16.8|7.9"/>
</p:tagLst>
</file>

<file path=ppt/tags/tag28.xml><?xml version="1.0" encoding="utf-8"?>
<p:tagLst xmlns:a="http://schemas.openxmlformats.org/drawingml/2006/main" xmlns:r="http://schemas.openxmlformats.org/officeDocument/2006/relationships" xmlns:p="http://schemas.openxmlformats.org/presentationml/2006/main">
  <p:tag name="TIMING" val="|18.1|16.4|47.6|35.8|28.6|28.8|3.9|3.2"/>
</p:tagLst>
</file>

<file path=ppt/tags/tag29.xml><?xml version="1.0" encoding="utf-8"?>
<p:tagLst xmlns:a="http://schemas.openxmlformats.org/drawingml/2006/main" xmlns:r="http://schemas.openxmlformats.org/officeDocument/2006/relationships" xmlns:p="http://schemas.openxmlformats.org/presentationml/2006/main">
  <p:tag name="TIMING" val="|11.2"/>
</p:tagLst>
</file>

<file path=ppt/tags/tag3.xml><?xml version="1.0" encoding="utf-8"?>
<p:tagLst xmlns:a="http://schemas.openxmlformats.org/drawingml/2006/main" xmlns:r="http://schemas.openxmlformats.org/officeDocument/2006/relationships" xmlns:p="http://schemas.openxmlformats.org/presentationml/2006/main">
  <p:tag name="TIMING" val="|9.5|3.4"/>
</p:tagLst>
</file>

<file path=ppt/tags/tag30.xml><?xml version="1.0" encoding="utf-8"?>
<p:tagLst xmlns:a="http://schemas.openxmlformats.org/drawingml/2006/main" xmlns:r="http://schemas.openxmlformats.org/officeDocument/2006/relationships" xmlns:p="http://schemas.openxmlformats.org/presentationml/2006/main">
  <p:tag name="TIMING" val="|16.3|8.3"/>
</p:tagLst>
</file>

<file path=ppt/tags/tag31.xml><?xml version="1.0" encoding="utf-8"?>
<p:tagLst xmlns:a="http://schemas.openxmlformats.org/drawingml/2006/main" xmlns:r="http://schemas.openxmlformats.org/officeDocument/2006/relationships" xmlns:p="http://schemas.openxmlformats.org/presentationml/2006/main">
  <p:tag name="TIMING" val="|9.8|5.1"/>
</p:tagLst>
</file>

<file path=ppt/tags/tag32.xml><?xml version="1.0" encoding="utf-8"?>
<p:tagLst xmlns:a="http://schemas.openxmlformats.org/drawingml/2006/main" xmlns:r="http://schemas.openxmlformats.org/officeDocument/2006/relationships" xmlns:p="http://schemas.openxmlformats.org/presentationml/2006/main">
  <p:tag name="TIMING" val="|11.9|26.2|32.6|23.2|22.4|12.1|5.1"/>
</p:tagLst>
</file>

<file path=ppt/tags/tag33.xml><?xml version="1.0" encoding="utf-8"?>
<p:tagLst xmlns:a="http://schemas.openxmlformats.org/drawingml/2006/main" xmlns:r="http://schemas.openxmlformats.org/officeDocument/2006/relationships" xmlns:p="http://schemas.openxmlformats.org/presentationml/2006/main">
  <p:tag name="TIMING" val="|5.8|7.1"/>
</p:tagLst>
</file>

<file path=ppt/tags/tag34.xml><?xml version="1.0" encoding="utf-8"?>
<p:tagLst xmlns:a="http://schemas.openxmlformats.org/drawingml/2006/main" xmlns:r="http://schemas.openxmlformats.org/officeDocument/2006/relationships" xmlns:p="http://schemas.openxmlformats.org/presentationml/2006/main">
  <p:tag name="TIMING" val="|5|7"/>
</p:tagLst>
</file>

<file path=ppt/tags/tag35.xml><?xml version="1.0" encoding="utf-8"?>
<p:tagLst xmlns:a="http://schemas.openxmlformats.org/drawingml/2006/main" xmlns:r="http://schemas.openxmlformats.org/officeDocument/2006/relationships" xmlns:p="http://schemas.openxmlformats.org/presentationml/2006/main">
  <p:tag name="TIMING" val="|20.4|22.8|21.4|24|11.3|3.5|13.3"/>
</p:tagLst>
</file>

<file path=ppt/tags/tag36.xml><?xml version="1.0" encoding="utf-8"?>
<p:tagLst xmlns:a="http://schemas.openxmlformats.org/drawingml/2006/main" xmlns:r="http://schemas.openxmlformats.org/officeDocument/2006/relationships" xmlns:p="http://schemas.openxmlformats.org/presentationml/2006/main">
  <p:tag name="TIMING" val="|41.2|40.1|52.6|15"/>
</p:tagLst>
</file>

<file path=ppt/tags/tag37.xml><?xml version="1.0" encoding="utf-8"?>
<p:tagLst xmlns:a="http://schemas.openxmlformats.org/drawingml/2006/main" xmlns:r="http://schemas.openxmlformats.org/officeDocument/2006/relationships" xmlns:p="http://schemas.openxmlformats.org/presentationml/2006/main">
  <p:tag name="TIMING" val="|11.4|13.3|21.1|31|27.8|3.7"/>
</p:tagLst>
</file>

<file path=ppt/tags/tag38.xml><?xml version="1.0" encoding="utf-8"?>
<p:tagLst xmlns:a="http://schemas.openxmlformats.org/drawingml/2006/main" xmlns:r="http://schemas.openxmlformats.org/officeDocument/2006/relationships" xmlns:p="http://schemas.openxmlformats.org/presentationml/2006/main">
  <p:tag name="TIMING" val="|93|11.9|11.8"/>
</p:tagLst>
</file>

<file path=ppt/tags/tag39.xml><?xml version="1.0" encoding="utf-8"?>
<p:tagLst xmlns:a="http://schemas.openxmlformats.org/drawingml/2006/main" xmlns:r="http://schemas.openxmlformats.org/officeDocument/2006/relationships" xmlns:p="http://schemas.openxmlformats.org/presentationml/2006/main">
  <p:tag name="TIMING" val="|71.9|23.9|19.1|47|15.9|2.7"/>
</p:tagLst>
</file>

<file path=ppt/tags/tag4.xml><?xml version="1.0" encoding="utf-8"?>
<p:tagLst xmlns:a="http://schemas.openxmlformats.org/drawingml/2006/main" xmlns:r="http://schemas.openxmlformats.org/officeDocument/2006/relationships" xmlns:p="http://schemas.openxmlformats.org/presentationml/2006/main">
  <p:tag name="TIMING" val="|8.5|6.7"/>
</p:tagLst>
</file>

<file path=ppt/tags/tag40.xml><?xml version="1.0" encoding="utf-8"?>
<p:tagLst xmlns:a="http://schemas.openxmlformats.org/drawingml/2006/main" xmlns:r="http://schemas.openxmlformats.org/officeDocument/2006/relationships" xmlns:p="http://schemas.openxmlformats.org/presentationml/2006/main">
  <p:tag name="TIMING" val="|33.7|27.9|33.1|22.3|7.9"/>
</p:tagLst>
</file>

<file path=ppt/tags/tag41.xml><?xml version="1.0" encoding="utf-8"?>
<p:tagLst xmlns:a="http://schemas.openxmlformats.org/drawingml/2006/main" xmlns:r="http://schemas.openxmlformats.org/officeDocument/2006/relationships" xmlns:p="http://schemas.openxmlformats.org/presentationml/2006/main">
  <p:tag name="TIMING" val="|12.5|22.3|21.4|40|9|3.1"/>
</p:tagLst>
</file>

<file path=ppt/tags/tag42.xml><?xml version="1.0" encoding="utf-8"?>
<p:tagLst xmlns:a="http://schemas.openxmlformats.org/drawingml/2006/main" xmlns:r="http://schemas.openxmlformats.org/officeDocument/2006/relationships" xmlns:p="http://schemas.openxmlformats.org/presentationml/2006/main">
  <p:tag name="TIMING" val="|5.3|26.5"/>
</p:tagLst>
</file>

<file path=ppt/tags/tag43.xml><?xml version="1.0" encoding="utf-8"?>
<p:tagLst xmlns:a="http://schemas.openxmlformats.org/drawingml/2006/main" xmlns:r="http://schemas.openxmlformats.org/officeDocument/2006/relationships" xmlns:p="http://schemas.openxmlformats.org/presentationml/2006/main">
  <p:tag name="TIMING" val="|1.7"/>
</p:tagLst>
</file>

<file path=ppt/tags/tag44.xml><?xml version="1.0" encoding="utf-8"?>
<p:tagLst xmlns:a="http://schemas.openxmlformats.org/drawingml/2006/main" xmlns:r="http://schemas.openxmlformats.org/officeDocument/2006/relationships" xmlns:p="http://schemas.openxmlformats.org/presentationml/2006/main">
  <p:tag name="TIMING" val="|2.5|9.3"/>
</p:tagLst>
</file>

<file path=ppt/tags/tag45.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9.2|5.2|3.8|6.1"/>
</p:tagLst>
</file>

<file path=ppt/tags/tag6.xml><?xml version="1.0" encoding="utf-8"?>
<p:tagLst xmlns:a="http://schemas.openxmlformats.org/drawingml/2006/main" xmlns:r="http://schemas.openxmlformats.org/officeDocument/2006/relationships" xmlns:p="http://schemas.openxmlformats.org/presentationml/2006/main">
  <p:tag name="TIMING" val="|33.7|6.2|10.4|9"/>
</p:tagLst>
</file>

<file path=ppt/tags/tag7.xml><?xml version="1.0" encoding="utf-8"?>
<p:tagLst xmlns:a="http://schemas.openxmlformats.org/drawingml/2006/main" xmlns:r="http://schemas.openxmlformats.org/officeDocument/2006/relationships" xmlns:p="http://schemas.openxmlformats.org/presentationml/2006/main">
  <p:tag name="TIMING" val="|16.8|9.2"/>
</p:tagLst>
</file>

<file path=ppt/tags/tag8.xml><?xml version="1.0" encoding="utf-8"?>
<p:tagLst xmlns:a="http://schemas.openxmlformats.org/drawingml/2006/main" xmlns:r="http://schemas.openxmlformats.org/officeDocument/2006/relationships" xmlns:p="http://schemas.openxmlformats.org/presentationml/2006/main">
  <p:tag name="TIMING" val="|9.3"/>
</p:tagLst>
</file>

<file path=ppt/tags/tag9.xml><?xml version="1.0" encoding="utf-8"?>
<p:tagLst xmlns:a="http://schemas.openxmlformats.org/drawingml/2006/main" xmlns:r="http://schemas.openxmlformats.org/officeDocument/2006/relationships" xmlns:p="http://schemas.openxmlformats.org/presentationml/2006/main">
  <p:tag name="TIMING" val="|1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ysClr val="windowText" lastClr="000000"/>
      </a:dk1>
      <a:lt1>
        <a:sysClr val="window" lastClr="FFFFFF"/>
      </a:lt1>
      <a:dk2>
        <a:srgbClr val="424456"/>
      </a:dk2>
      <a:lt2>
        <a:srgbClr val="DEDEDE"/>
      </a:lt2>
      <a:accent1>
        <a:srgbClr val="7030A0"/>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angeLog xmlns="e3ae4088-9db1-43b1-83a9-b921f1ffe13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A04B8D6084C242A75DAB1D1B5FBEBA" ma:contentTypeVersion="13" ma:contentTypeDescription="Create a new document." ma:contentTypeScope="" ma:versionID="fdd476c143220bf63fb9f7b679dbdba2">
  <xsd:schema xmlns:xsd="http://www.w3.org/2001/XMLSchema" xmlns:xs="http://www.w3.org/2001/XMLSchema" xmlns:p="http://schemas.microsoft.com/office/2006/metadata/properties" xmlns:ns2="e3ae4088-9db1-43b1-83a9-b921f1ffe13e" xmlns:ns3="4b9f6d1e-1d91-4f76-ab3f-6cc579e3a456" targetNamespace="http://schemas.microsoft.com/office/2006/metadata/properties" ma:root="true" ma:fieldsID="3c98f60442300920b15b933dd1ad31f5" ns2:_="" ns3:_="">
    <xsd:import namespace="e3ae4088-9db1-43b1-83a9-b921f1ffe13e"/>
    <xsd:import namespace="4b9f6d1e-1d91-4f76-ab3f-6cc579e3a4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ChangeLog"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e4088-9db1-43b1-83a9-b921f1ffe1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ChangeLog" ma:index="19" nillable="true" ma:displayName="Change Log " ma:description="What is the recent change" ma:format="Dropdown" ma:internalName="ChangeLog">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9f6d1e-1d91-4f76-ab3f-6cc579e3a4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C54C8F-21D2-4AAC-8207-4BCC50940E16}">
  <ds:schemaRefs>
    <ds:schemaRef ds:uri="http://schemas.microsoft.com/office/2006/metadata/properties"/>
    <ds:schemaRef ds:uri="http://schemas.openxmlformats.org/package/2006/metadata/core-properties"/>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e3ae4088-9db1-43b1-83a9-b921f1ffe13e"/>
    <ds:schemaRef ds:uri="4b9f6d1e-1d91-4f76-ab3f-6cc579e3a456"/>
    <ds:schemaRef ds:uri="http://purl.org/dc/dcmitype/"/>
  </ds:schemaRefs>
</ds:datastoreItem>
</file>

<file path=customXml/itemProps2.xml><?xml version="1.0" encoding="utf-8"?>
<ds:datastoreItem xmlns:ds="http://schemas.openxmlformats.org/officeDocument/2006/customXml" ds:itemID="{3AC9E338-FBBE-480E-B976-0599D7930337}"/>
</file>

<file path=customXml/itemProps3.xml><?xml version="1.0" encoding="utf-8"?>
<ds:datastoreItem xmlns:ds="http://schemas.openxmlformats.org/officeDocument/2006/customXml" ds:itemID="{6D06324A-A0A5-491D-BE2A-280678B481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10631</TotalTime>
  <Words>7214</Words>
  <Application>Microsoft Office PowerPoint</Application>
  <PresentationFormat>On-screen Show (4:3)</PresentationFormat>
  <Paragraphs>514</Paragraphs>
  <Slides>70</Slides>
  <Notes>29</Notes>
  <HiddenSlides>0</HiddenSlides>
  <MMClips>71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Verdana</vt:lpstr>
      <vt:lpstr>Wingdings</vt:lpstr>
      <vt:lpstr>Wingdings 2</vt:lpstr>
      <vt:lpstr>Wingdings 3</vt:lpstr>
      <vt:lpstr>Concourse</vt:lpstr>
      <vt:lpstr>The Regulatory Cascade</vt:lpstr>
      <vt:lpstr>PowerPoint Presentation</vt:lpstr>
      <vt:lpstr>What is the Regulatory Cascade?</vt:lpstr>
      <vt:lpstr>Describing the  Regulatory Cascade</vt:lpstr>
      <vt:lpstr>Noncompliance associated with  the Regulatory Cascade </vt:lpstr>
      <vt:lpstr>Noncompliance associated with  the Regulatory Cascade</vt:lpstr>
      <vt:lpstr>Noncompliance associated with  the Regulatory Cascade</vt:lpstr>
      <vt:lpstr>The Food Safety Pyramid </vt:lpstr>
      <vt:lpstr>Regulatory Interrelationships</vt:lpstr>
      <vt:lpstr>Regulatory Interrelationships</vt:lpstr>
      <vt:lpstr>Regulatory Interrelationships</vt:lpstr>
      <vt:lpstr>Regulatory Interrelationships</vt:lpstr>
      <vt:lpstr>Regulatory Interrelationships</vt:lpstr>
      <vt:lpstr>Regulatory Interrelationships</vt:lpstr>
      <vt:lpstr>Regulatory Interrelationships</vt:lpstr>
      <vt:lpstr>Regulatory Interrelationships</vt:lpstr>
      <vt:lpstr>Regulatory Interrelationships</vt:lpstr>
      <vt:lpstr>Regulatory Interrelationships</vt:lpstr>
      <vt:lpstr>Regulatory Interrelationships</vt:lpstr>
      <vt:lpstr>PowerPoint Presentation</vt:lpstr>
      <vt:lpstr>Regulatory Interrelationships</vt:lpstr>
      <vt:lpstr>Regulatory Interrelationships</vt:lpstr>
      <vt:lpstr>Hazard Analysis</vt:lpstr>
      <vt:lpstr>Hazard Analysis</vt:lpstr>
      <vt:lpstr>Hazard Analysis</vt:lpstr>
      <vt:lpstr>Hazard Analysis</vt:lpstr>
      <vt:lpstr>Hazard Analysis</vt:lpstr>
      <vt:lpstr>Hazard Analysis</vt:lpstr>
      <vt:lpstr>Some  Examples</vt:lpstr>
      <vt:lpstr>PowerPoint Presentation</vt:lpstr>
      <vt:lpstr>PowerPoint Presentation</vt:lpstr>
      <vt:lpstr>PowerPoint Presentation</vt:lpstr>
      <vt:lpstr>PowerPoint Presentation</vt:lpstr>
      <vt:lpstr>PowerPoint Presentation</vt:lpstr>
      <vt:lpstr>The Warm Heart Incident</vt:lpstr>
      <vt:lpstr>The Warm Heart Incident</vt:lpstr>
      <vt:lpstr>The Warm Heart Incident</vt:lpstr>
      <vt:lpstr>The Warm Heart Incident</vt:lpstr>
      <vt:lpstr>The Warm Heart Incident</vt:lpstr>
      <vt:lpstr>PowerPoint Presentation</vt:lpstr>
      <vt:lpstr>PowerPoint Presentation</vt:lpstr>
      <vt:lpstr>The Undeclared Allergen Incident</vt:lpstr>
      <vt:lpstr>The Undeclared Allergen Incident</vt:lpstr>
      <vt:lpstr>The Undeclared Allergen Incident</vt:lpstr>
      <vt:lpstr>PowerPoint Presentation</vt:lpstr>
      <vt:lpstr>PowerPoint Presentation</vt:lpstr>
      <vt:lpstr>The Negative Test Incident</vt:lpstr>
      <vt:lpstr>The Negative Test Incident</vt:lpstr>
      <vt:lpstr>The Negative Test Incident</vt:lpstr>
      <vt:lpstr>The Negative Test Incident</vt:lpstr>
      <vt:lpstr>PowerPoint Presentation</vt:lpstr>
      <vt:lpstr>PowerPoint Presentation</vt:lpstr>
      <vt:lpstr>The Six-Shooter Incident</vt:lpstr>
      <vt:lpstr>The Six-Shooter Incident</vt:lpstr>
      <vt:lpstr>The Six-Shooter Incident</vt:lpstr>
      <vt:lpstr>The Six-Shooter Incident</vt:lpstr>
      <vt:lpstr>The Six-Shooter Incident</vt:lpstr>
      <vt:lpstr>PowerPoint Presentation</vt:lpstr>
      <vt:lpstr>PowerPoint Presentation</vt:lpstr>
      <vt:lpstr>The Stacked Combo Incident</vt:lpstr>
      <vt:lpstr>The Stacked Combo Incident</vt:lpstr>
      <vt:lpstr>The Stacked Combo Incident</vt:lpstr>
      <vt:lpstr>The Stacked Combo Incident</vt:lpstr>
      <vt:lpstr>PowerPoint Presentation</vt:lpstr>
      <vt:lpstr>Scenario take home points</vt:lpstr>
      <vt:lpstr>Scenario take home points</vt:lpstr>
      <vt:lpstr>PowerPoint Presentation</vt:lpstr>
      <vt:lpstr>And leads to… </vt:lpstr>
      <vt:lpstr>PowerPoint Presentation</vt:lpstr>
      <vt:lpstr>PowerPoint Presentation</vt:lpstr>
    </vt:vector>
  </TitlesOfParts>
  <Company>FSIS USDA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dc:creator>
  <cp:lastModifiedBy>Burrell, Kimberly - FSIS</cp:lastModifiedBy>
  <cp:revision>130</cp:revision>
  <dcterms:created xsi:type="dcterms:W3CDTF">2015-03-16T17:54:07Z</dcterms:created>
  <dcterms:modified xsi:type="dcterms:W3CDTF">2024-06-10T12:51:57Z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0x01010090A04B8D6084C242A75DAB1D1B5FBEBA</vt:lpwstr>
  </property>
</Properties>
</file>